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80" r:id="rId4"/>
    <p:sldId id="281" r:id="rId5"/>
    <p:sldId id="300" r:id="rId6"/>
    <p:sldId id="297" r:id="rId7"/>
    <p:sldId id="275" r:id="rId8"/>
    <p:sldId id="298" r:id="rId9"/>
    <p:sldId id="273" r:id="rId10"/>
    <p:sldId id="301" r:id="rId11"/>
    <p:sldId id="304" r:id="rId12"/>
    <p:sldId id="264" r:id="rId13"/>
    <p:sldId id="276" r:id="rId14"/>
    <p:sldId id="269" r:id="rId15"/>
    <p:sldId id="262" r:id="rId16"/>
    <p:sldId id="302" r:id="rId17"/>
    <p:sldId id="259" r:id="rId18"/>
    <p:sldId id="260" r:id="rId19"/>
    <p:sldId id="272"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0" d="100"/>
          <a:sy n="80" d="100"/>
        </p:scale>
        <p:origin x="100"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3A37FA-CA67-80D8-EDED-F2B387691BE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FD1C9B5-5BA5-8D26-0419-53E491BD6A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7F4633A-A45E-EA9C-2E5D-C23A6A8167DB}"/>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10375EAE-FF73-A7EE-3E84-78F44FC21B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B15B05-9225-3AF3-841A-759B7327C838}"/>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722053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7370D-A26D-34D2-47A6-2ED20C8B237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9BED37A-6BDE-EF41-EEEE-D2887195B15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FE4A7A-6F18-5FA1-CF80-67AF0C67AF9B}"/>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38942BA1-DD8A-E20D-8629-78A97900C7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FD5FB0-05A0-E773-1D46-2FE0AC3C655D}"/>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3320372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C73B6C0-ED6E-D025-57FB-AED41067615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E7478AE-8A09-3B59-0B04-AA2C0E5F9D4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D726B3C-3B16-DCD5-CFC9-1042477C8103}"/>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A4A08132-CAD6-C590-D3EA-83E194777F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830989-A770-52F5-C25D-50BEADC882A7}"/>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421573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E92BD4-5F16-18DE-59BE-D86A29B3F61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54BDB87-5652-A0E6-0642-8932683E659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1D2795A-065D-3A10-5E45-498C322F1EE1}"/>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FC44200A-41CE-8648-FDE5-EC70C7AAAD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337F08F-C5BC-0B49-6D23-5507C8362586}"/>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168297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3F15D-17C2-F459-C6D1-C3FE44DF94D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368334A-363B-F3D9-10A9-D7B3E06E10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30DA906-44ED-A4CC-40A0-222CB288A356}"/>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52B27FEE-61D1-2FFD-1E74-84164A80CE0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F3B4AD-6D26-E133-DD46-4B02F5137591}"/>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196306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5BBCEA-A9E7-F45E-C97F-1DC87B4BE2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6A24AB3-9BDA-D345-210C-FD807C417EA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519391C-97E8-9C33-2C03-A64F5E6603A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FC35BC5-FFCE-01E5-ADDE-3EEEE4DBD4DE}"/>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6" name="Tijdelijke aanduiding voor voettekst 5">
            <a:extLst>
              <a:ext uri="{FF2B5EF4-FFF2-40B4-BE49-F238E27FC236}">
                <a16:creationId xmlns:a16="http://schemas.microsoft.com/office/drawing/2014/main" id="{0E8D8AB9-822B-72B3-014D-E02BD81DE64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E11F60E-465C-37D9-FC88-39E68666B73C}"/>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260847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45BE0-CE09-382E-FFA8-70B96C65D13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16C29CF-FECE-621C-1C28-4A2FE82F40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E0A3890-0DE0-8CCB-0252-E31C3FFAAE5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DCAB60D-F692-8196-701A-3F5017297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69EB37E-3F62-0779-EB6A-E032357CA26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4E23082-AECA-3896-B0C0-DE673B130B70}"/>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8" name="Tijdelijke aanduiding voor voettekst 7">
            <a:extLst>
              <a:ext uri="{FF2B5EF4-FFF2-40B4-BE49-F238E27FC236}">
                <a16:creationId xmlns:a16="http://schemas.microsoft.com/office/drawing/2014/main" id="{E89EE7B1-4533-D400-2959-2D05EF5ADB9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52077D8-D2ED-0C73-E777-EA604E9A8A99}"/>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2544718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BC27F-7B45-7610-CE83-355B4EFD537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D720E90-45C2-6002-1E7D-A56D64883AF0}"/>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4" name="Tijdelijke aanduiding voor voettekst 3">
            <a:extLst>
              <a:ext uri="{FF2B5EF4-FFF2-40B4-BE49-F238E27FC236}">
                <a16:creationId xmlns:a16="http://schemas.microsoft.com/office/drawing/2014/main" id="{E97AAA16-6FD8-EDB6-74EE-2B0C78C6423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F2E39F6-3F6B-2034-881A-19784B95F277}"/>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67210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94772B0-AA8A-EF16-C3E9-C2549BB996CE}"/>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3" name="Tijdelijke aanduiding voor voettekst 2">
            <a:extLst>
              <a:ext uri="{FF2B5EF4-FFF2-40B4-BE49-F238E27FC236}">
                <a16:creationId xmlns:a16="http://schemas.microsoft.com/office/drawing/2014/main" id="{489298A5-1C30-8015-1E21-F3E01693E1D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1931962-5D2F-5661-8092-B5C1DA0D38FE}"/>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46682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B27B3-431B-4F97-578C-D5C078D60AD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7913C62-3827-A105-A1BA-6CF769EB4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E0881C2-CF67-26C2-88B4-123280A60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D5AF2B4-35C3-CF2E-082F-B4187C157284}"/>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6" name="Tijdelijke aanduiding voor voettekst 5">
            <a:extLst>
              <a:ext uri="{FF2B5EF4-FFF2-40B4-BE49-F238E27FC236}">
                <a16:creationId xmlns:a16="http://schemas.microsoft.com/office/drawing/2014/main" id="{50D4EF1F-0F53-5A77-061D-41042EF2D2A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AB49F02-8B83-118F-29D4-06B2072733B4}"/>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98036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EA9E5-98FC-CFA4-E030-B0411F3C4DE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042D34C-C6EF-D35E-0D99-DD472F792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C09F2F8-D48C-73E9-7E30-8C0364CC7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4435160-9EF3-4D2E-7B07-E6A4BB857432}"/>
              </a:ext>
            </a:extLst>
          </p:cNvPr>
          <p:cNvSpPr>
            <a:spLocks noGrp="1"/>
          </p:cNvSpPr>
          <p:nvPr>
            <p:ph type="dt" sz="half" idx="10"/>
          </p:nvPr>
        </p:nvSpPr>
        <p:spPr/>
        <p:txBody>
          <a:bodyPr/>
          <a:lstStyle/>
          <a:p>
            <a:fld id="{C0F041E5-3136-4A42-A130-226A7AB56AC4}" type="datetimeFigureOut">
              <a:rPr lang="nl-NL" smtClean="0"/>
              <a:t>4-8-2022</a:t>
            </a:fld>
            <a:endParaRPr lang="nl-NL"/>
          </a:p>
        </p:txBody>
      </p:sp>
      <p:sp>
        <p:nvSpPr>
          <p:cNvPr id="6" name="Tijdelijke aanduiding voor voettekst 5">
            <a:extLst>
              <a:ext uri="{FF2B5EF4-FFF2-40B4-BE49-F238E27FC236}">
                <a16:creationId xmlns:a16="http://schemas.microsoft.com/office/drawing/2014/main" id="{93FBC61E-BE47-7A52-857E-5DB0A22571D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134DF64-B243-C74A-7E61-B230E30962BC}"/>
              </a:ext>
            </a:extLst>
          </p:cNvPr>
          <p:cNvSpPr>
            <a:spLocks noGrp="1"/>
          </p:cNvSpPr>
          <p:nvPr>
            <p:ph type="sldNum" sz="quarter" idx="12"/>
          </p:nvPr>
        </p:nvSpPr>
        <p:spPr/>
        <p:txBody>
          <a:bodyPr/>
          <a:lstStyle/>
          <a:p>
            <a:fld id="{08E04A93-EC92-41AD-A9CA-8B874B520968}" type="slidenum">
              <a:rPr lang="nl-NL" smtClean="0"/>
              <a:t>‹nr.›</a:t>
            </a:fld>
            <a:endParaRPr lang="nl-NL"/>
          </a:p>
        </p:txBody>
      </p:sp>
    </p:spTree>
    <p:extLst>
      <p:ext uri="{BB962C8B-B14F-4D97-AF65-F5344CB8AC3E}">
        <p14:creationId xmlns:p14="http://schemas.microsoft.com/office/powerpoint/2010/main" val="2606363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3226AD-713A-0AEA-6318-F68FB44D6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B69BD3A-94AE-B5F9-0B7B-CD35F7B3BC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DDA2157-D8DD-C21E-9A43-1C1E90713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041E5-3136-4A42-A130-226A7AB56AC4}"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DF9BADEC-52A1-B525-9DF4-39F6D763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924998F-0137-3B60-CBD4-E7472B85F7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04A93-EC92-41AD-A9CA-8B874B520968}" type="slidenum">
              <a:rPr lang="nl-NL" smtClean="0"/>
              <a:t>‹nr.›</a:t>
            </a:fld>
            <a:endParaRPr lang="nl-NL"/>
          </a:p>
        </p:txBody>
      </p:sp>
    </p:spTree>
    <p:extLst>
      <p:ext uri="{BB962C8B-B14F-4D97-AF65-F5344CB8AC3E}">
        <p14:creationId xmlns:p14="http://schemas.microsoft.com/office/powerpoint/2010/main" val="2186552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1C90C7-09C9-E546-AF87-AAE31063CA6F}"/>
              </a:ext>
            </a:extLst>
          </p:cNvPr>
          <p:cNvSpPr>
            <a:spLocks noGrp="1"/>
          </p:cNvSpPr>
          <p:nvPr>
            <p:ph type="ctrTitle"/>
          </p:nvPr>
        </p:nvSpPr>
        <p:spPr/>
        <p:txBody>
          <a:bodyPr/>
          <a:lstStyle/>
          <a:p>
            <a:r>
              <a:rPr lang="nl-NL" dirty="0"/>
              <a:t>Gebiedsontwikkeling </a:t>
            </a:r>
            <a:br>
              <a:rPr lang="nl-NL" dirty="0"/>
            </a:br>
            <a:r>
              <a:rPr lang="nl-NL" dirty="0"/>
              <a:t>De </a:t>
            </a:r>
            <a:r>
              <a:rPr lang="nl-NL" dirty="0" err="1"/>
              <a:t>Lakermaat</a:t>
            </a:r>
            <a:endParaRPr lang="nl-NL" dirty="0"/>
          </a:p>
        </p:txBody>
      </p:sp>
      <p:sp>
        <p:nvSpPr>
          <p:cNvPr id="3" name="Ondertitel 2">
            <a:extLst>
              <a:ext uri="{FF2B5EF4-FFF2-40B4-BE49-F238E27FC236}">
                <a16:creationId xmlns:a16="http://schemas.microsoft.com/office/drawing/2014/main" id="{210C4043-F018-3D5C-E66C-60860CF74E62}"/>
              </a:ext>
            </a:extLst>
          </p:cNvPr>
          <p:cNvSpPr>
            <a:spLocks noGrp="1"/>
          </p:cNvSpPr>
          <p:nvPr>
            <p:ph type="subTitle" idx="1"/>
          </p:nvPr>
        </p:nvSpPr>
        <p:spPr/>
        <p:txBody>
          <a:bodyPr>
            <a:normAutofit lnSpcReduction="10000"/>
          </a:bodyPr>
          <a:lstStyle/>
          <a:p>
            <a:r>
              <a:rPr lang="nl-NL" dirty="0"/>
              <a:t>Raadscommissie Gemeente Montferland 5 september 2022</a:t>
            </a:r>
          </a:p>
          <a:p>
            <a:r>
              <a:rPr lang="nl-NL" dirty="0"/>
              <a:t>Peter Kuenzli, Gideon Consult BV</a:t>
            </a:r>
          </a:p>
          <a:p>
            <a:endParaRPr lang="nl-NL" dirty="0"/>
          </a:p>
          <a:p>
            <a:r>
              <a:rPr lang="nl-NL" dirty="0"/>
              <a:t>Team Gideon: Peter Kuenzli, Leonie Lamberts, </a:t>
            </a:r>
            <a:r>
              <a:rPr lang="nl-NL" dirty="0" err="1"/>
              <a:t>Eddo</a:t>
            </a:r>
            <a:r>
              <a:rPr lang="nl-NL" dirty="0"/>
              <a:t> van der Meulen</a:t>
            </a:r>
          </a:p>
        </p:txBody>
      </p:sp>
    </p:spTree>
    <p:extLst>
      <p:ext uri="{BB962C8B-B14F-4D97-AF65-F5344CB8AC3E}">
        <p14:creationId xmlns:p14="http://schemas.microsoft.com/office/powerpoint/2010/main" val="1510449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30ACB3-D8C2-5BD1-9644-ECD7E41DC89B}"/>
              </a:ext>
            </a:extLst>
          </p:cNvPr>
          <p:cNvSpPr>
            <a:spLocks noGrp="1"/>
          </p:cNvSpPr>
          <p:nvPr>
            <p:ph type="title"/>
          </p:nvPr>
        </p:nvSpPr>
        <p:spPr/>
        <p:txBody>
          <a:bodyPr/>
          <a:lstStyle/>
          <a:p>
            <a:r>
              <a:rPr lang="nl-NL" dirty="0"/>
              <a:t>Rol Gemeente Montferland</a:t>
            </a:r>
          </a:p>
        </p:txBody>
      </p:sp>
      <p:sp>
        <p:nvSpPr>
          <p:cNvPr id="3" name="Tijdelijke aanduiding voor inhoud 2">
            <a:extLst>
              <a:ext uri="{FF2B5EF4-FFF2-40B4-BE49-F238E27FC236}">
                <a16:creationId xmlns:a16="http://schemas.microsoft.com/office/drawing/2014/main" id="{1F35D6A0-7B7C-FA66-3E41-7418D15C86F2}"/>
              </a:ext>
            </a:extLst>
          </p:cNvPr>
          <p:cNvSpPr>
            <a:spLocks noGrp="1"/>
          </p:cNvSpPr>
          <p:nvPr>
            <p:ph idx="1"/>
          </p:nvPr>
        </p:nvSpPr>
        <p:spPr/>
        <p:txBody>
          <a:bodyPr>
            <a:normAutofit lnSpcReduction="10000"/>
          </a:bodyPr>
          <a:lstStyle/>
          <a:p>
            <a:r>
              <a:rPr lang="nl-NL" dirty="0"/>
              <a:t>Gemeente geeft aan de voorkant uitgangspunten mee over programma en ontsluiting</a:t>
            </a:r>
          </a:p>
          <a:p>
            <a:r>
              <a:rPr lang="nl-NL" dirty="0"/>
              <a:t>Goede omgevingsdialoog geeft ruimte aan wensen en ambities van omwonenden, geïnteresseerden en belanghebbenden</a:t>
            </a:r>
          </a:p>
          <a:p>
            <a:r>
              <a:rPr lang="nl-NL" dirty="0"/>
              <a:t>Gemeentegrond wordt meegenomen in planontwikkeling</a:t>
            </a:r>
          </a:p>
          <a:p>
            <a:r>
              <a:rPr lang="nl-NL" dirty="0"/>
              <a:t>Gemeente neemt actieve faciliterende rol</a:t>
            </a:r>
          </a:p>
          <a:p>
            <a:r>
              <a:rPr lang="nl-NL" dirty="0"/>
              <a:t>In Anterieure Overeenkomst (A.O.) worden taakverdeling en kostenverhaal geregeld</a:t>
            </a:r>
          </a:p>
          <a:p>
            <a:r>
              <a:rPr lang="nl-NL" dirty="0"/>
              <a:t>In besluitvorming is ruimte ingebouwd om waar mogelijk snelle realisatie woningbouw te bevorderen</a:t>
            </a:r>
          </a:p>
          <a:p>
            <a:endParaRPr lang="nl-NL" dirty="0"/>
          </a:p>
          <a:p>
            <a:endParaRPr lang="nl-NL" dirty="0"/>
          </a:p>
        </p:txBody>
      </p:sp>
    </p:spTree>
    <p:extLst>
      <p:ext uri="{BB962C8B-B14F-4D97-AF65-F5344CB8AC3E}">
        <p14:creationId xmlns:p14="http://schemas.microsoft.com/office/powerpoint/2010/main" val="1765095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E8631-9B5E-7372-B4AC-EDECAAAC0FC1}"/>
              </a:ext>
            </a:extLst>
          </p:cNvPr>
          <p:cNvSpPr>
            <a:spLocks noGrp="1"/>
          </p:cNvSpPr>
          <p:nvPr>
            <p:ph type="title"/>
          </p:nvPr>
        </p:nvSpPr>
        <p:spPr/>
        <p:txBody>
          <a:bodyPr/>
          <a:lstStyle/>
          <a:p>
            <a:r>
              <a:rPr lang="nl-NL" dirty="0"/>
              <a:t>Woningbouwprogramma</a:t>
            </a:r>
          </a:p>
        </p:txBody>
      </p:sp>
      <p:sp>
        <p:nvSpPr>
          <p:cNvPr id="3" name="Tijdelijke aanduiding voor inhoud 2">
            <a:extLst>
              <a:ext uri="{FF2B5EF4-FFF2-40B4-BE49-F238E27FC236}">
                <a16:creationId xmlns:a16="http://schemas.microsoft.com/office/drawing/2014/main" id="{F60D15C2-89C1-2835-B333-BC93A1FA9267}"/>
              </a:ext>
            </a:extLst>
          </p:cNvPr>
          <p:cNvSpPr>
            <a:spLocks noGrp="1"/>
          </p:cNvSpPr>
          <p:nvPr>
            <p:ph idx="1"/>
          </p:nvPr>
        </p:nvSpPr>
        <p:spPr/>
        <p:txBody>
          <a:bodyPr>
            <a:normAutofit fontScale="92500" lnSpcReduction="10000"/>
          </a:bodyPr>
          <a:lstStyle/>
          <a:p>
            <a:pPr marL="0" indent="0">
              <a:buNone/>
            </a:pPr>
            <a:r>
              <a:rPr lang="nl-NL" dirty="0"/>
              <a:t>Uniek woningbouwprogramma gezien lage gemiddelde dichtheden en landschappelijke inpassing. Hoge toegevoegde recreatieve waarde voor Lengel e.o.</a:t>
            </a:r>
          </a:p>
          <a:p>
            <a:r>
              <a:rPr lang="nl-NL" dirty="0"/>
              <a:t>Tenminste 25% sociale huur- en koop</a:t>
            </a:r>
          </a:p>
          <a:p>
            <a:r>
              <a:rPr lang="nl-NL" dirty="0"/>
              <a:t>Tenminste 25% betaalbare woningen binnen grenzen Nationale Hypotheekgarantie prijspeil 2022 waarvan de helft met VON prijs van maximaal  € 250.000 VON of aanvangshuur van maximaal € 850,00 per maand</a:t>
            </a:r>
          </a:p>
          <a:p>
            <a:r>
              <a:rPr lang="nl-NL" dirty="0"/>
              <a:t>Overige 50% vrije sector</a:t>
            </a:r>
          </a:p>
          <a:p>
            <a:endParaRPr lang="nl-NL" dirty="0"/>
          </a:p>
          <a:p>
            <a:pPr marL="0" indent="0">
              <a:buNone/>
            </a:pPr>
            <a:r>
              <a:rPr lang="nl-NL" dirty="0"/>
              <a:t>Overleg met o.m. Plavei en wooninitiatieven</a:t>
            </a:r>
          </a:p>
          <a:p>
            <a:endParaRPr lang="nl-NL" dirty="0"/>
          </a:p>
          <a:p>
            <a:endParaRPr lang="nl-NL" dirty="0"/>
          </a:p>
        </p:txBody>
      </p:sp>
    </p:spTree>
    <p:extLst>
      <p:ext uri="{BB962C8B-B14F-4D97-AF65-F5344CB8AC3E}">
        <p14:creationId xmlns:p14="http://schemas.microsoft.com/office/powerpoint/2010/main" val="3944423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3AD63-F357-F445-886F-EFDDFB46F8A1}"/>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3BDA96C1-C0A5-8916-4E3C-60ACFB2081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312080" cy="6877147"/>
          </a:xfrm>
        </p:spPr>
      </p:pic>
    </p:spTree>
    <p:extLst>
      <p:ext uri="{BB962C8B-B14F-4D97-AF65-F5344CB8AC3E}">
        <p14:creationId xmlns:p14="http://schemas.microsoft.com/office/powerpoint/2010/main" val="723470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AA8B1-1109-8AF7-8865-96A035B1E858}"/>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3178F85C-F7F7-49D6-B962-BA382B0008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30"/>
            <a:ext cx="10290345" cy="6860230"/>
          </a:xfrm>
        </p:spPr>
      </p:pic>
    </p:spTree>
    <p:extLst>
      <p:ext uri="{BB962C8B-B14F-4D97-AF65-F5344CB8AC3E}">
        <p14:creationId xmlns:p14="http://schemas.microsoft.com/office/powerpoint/2010/main" val="1323515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F9DD4C-9FC0-0DA6-4FA2-466961DE2F7A}"/>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F122AEBA-209E-2E5E-F2F1-29CCC32D97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3" y="0"/>
            <a:ext cx="12180587" cy="6858000"/>
          </a:xfrm>
        </p:spPr>
      </p:pic>
    </p:spTree>
    <p:extLst>
      <p:ext uri="{BB962C8B-B14F-4D97-AF65-F5344CB8AC3E}">
        <p14:creationId xmlns:p14="http://schemas.microsoft.com/office/powerpoint/2010/main" val="296762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09411-08FC-F2CD-3C5D-7F38D8780FBA}"/>
              </a:ext>
            </a:extLst>
          </p:cNvPr>
          <p:cNvSpPr>
            <a:spLocks noGrp="1"/>
          </p:cNvSpPr>
          <p:nvPr>
            <p:ph type="title"/>
          </p:nvPr>
        </p:nvSpPr>
        <p:spPr/>
        <p:txBody>
          <a:bodyPr/>
          <a:lstStyle/>
          <a:p>
            <a:r>
              <a:rPr lang="nl-NL" dirty="0"/>
              <a:t>Fasering en planproducten (hoofdlijnen)</a:t>
            </a:r>
          </a:p>
        </p:txBody>
      </p:sp>
      <p:pic>
        <p:nvPicPr>
          <p:cNvPr id="7" name="Afbeelding 6">
            <a:extLst>
              <a:ext uri="{FF2B5EF4-FFF2-40B4-BE49-F238E27FC236}">
                <a16:creationId xmlns:a16="http://schemas.microsoft.com/office/drawing/2014/main" id="{CFE22883-DD43-A593-3DA1-F692D9A802E7}"/>
              </a:ext>
            </a:extLst>
          </p:cNvPr>
          <p:cNvPicPr>
            <a:picLocks noChangeAspect="1"/>
          </p:cNvPicPr>
          <p:nvPr/>
        </p:nvPicPr>
        <p:blipFill>
          <a:blip r:embed="rId2"/>
          <a:stretch>
            <a:fillRect/>
          </a:stretch>
        </p:blipFill>
        <p:spPr>
          <a:xfrm>
            <a:off x="561975" y="1475074"/>
            <a:ext cx="11383800" cy="5017801"/>
          </a:xfrm>
          <a:prstGeom prst="rect">
            <a:avLst/>
          </a:prstGeom>
        </p:spPr>
      </p:pic>
    </p:spTree>
    <p:extLst>
      <p:ext uri="{BB962C8B-B14F-4D97-AF65-F5344CB8AC3E}">
        <p14:creationId xmlns:p14="http://schemas.microsoft.com/office/powerpoint/2010/main" val="1663067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DCBBE-6496-EB34-92AE-3746EB7B2295}"/>
              </a:ext>
            </a:extLst>
          </p:cNvPr>
          <p:cNvSpPr>
            <a:spLocks noGrp="1"/>
          </p:cNvSpPr>
          <p:nvPr>
            <p:ph type="title"/>
          </p:nvPr>
        </p:nvSpPr>
        <p:spPr/>
        <p:txBody>
          <a:bodyPr/>
          <a:lstStyle/>
          <a:p>
            <a:r>
              <a:rPr lang="nl-NL" dirty="0"/>
              <a:t>Vervolgstappen</a:t>
            </a:r>
          </a:p>
        </p:txBody>
      </p:sp>
      <p:sp>
        <p:nvSpPr>
          <p:cNvPr id="3" name="Tijdelijke aanduiding voor inhoud 2">
            <a:extLst>
              <a:ext uri="{FF2B5EF4-FFF2-40B4-BE49-F238E27FC236}">
                <a16:creationId xmlns:a16="http://schemas.microsoft.com/office/drawing/2014/main" id="{CAFDE10C-D3A0-39ED-5B52-4F483355569F}"/>
              </a:ext>
            </a:extLst>
          </p:cNvPr>
          <p:cNvSpPr>
            <a:spLocks noGrp="1"/>
          </p:cNvSpPr>
          <p:nvPr>
            <p:ph idx="1"/>
          </p:nvPr>
        </p:nvSpPr>
        <p:spPr/>
        <p:txBody>
          <a:bodyPr>
            <a:normAutofit lnSpcReduction="10000"/>
          </a:bodyPr>
          <a:lstStyle/>
          <a:p>
            <a:r>
              <a:rPr lang="nl-NL" dirty="0"/>
              <a:t>Besluitvorming Gemeenteraad Montferland</a:t>
            </a:r>
          </a:p>
          <a:p>
            <a:r>
              <a:rPr lang="nl-NL" dirty="0"/>
              <a:t>Omgevingsdialoog: </a:t>
            </a:r>
            <a:r>
              <a:rPr lang="nl-NL" b="1" dirty="0"/>
              <a:t>start oktober 2022</a:t>
            </a:r>
          </a:p>
          <a:p>
            <a:r>
              <a:rPr lang="nl-NL" dirty="0"/>
              <a:t>Opstellen Landschappelijk en Stedenbouwkundig Programma van Eisen (</a:t>
            </a:r>
            <a:r>
              <a:rPr lang="nl-NL" dirty="0" err="1"/>
              <a:t>LSPvE</a:t>
            </a:r>
            <a:r>
              <a:rPr lang="nl-NL" dirty="0"/>
              <a:t>)</a:t>
            </a:r>
          </a:p>
          <a:p>
            <a:r>
              <a:rPr lang="nl-NL" dirty="0"/>
              <a:t>Anterieure Overeenkomst opstellen</a:t>
            </a:r>
          </a:p>
          <a:p>
            <a:pPr marL="0" indent="0">
              <a:buNone/>
            </a:pPr>
            <a:endParaRPr lang="nl-NL" dirty="0"/>
          </a:p>
          <a:p>
            <a:r>
              <a:rPr lang="nl-NL" dirty="0"/>
              <a:t>Uitwerking Landschappelijk en Stedenbouwkundig Ontwerp (LSP)</a:t>
            </a:r>
          </a:p>
          <a:p>
            <a:endParaRPr lang="nl-NL" dirty="0"/>
          </a:p>
          <a:p>
            <a:r>
              <a:rPr lang="nl-NL" dirty="0"/>
              <a:t>Ruimtelijke onderbouwing Omgevingsplan/Bestemmingsplan</a:t>
            </a:r>
          </a:p>
        </p:txBody>
      </p:sp>
    </p:spTree>
    <p:extLst>
      <p:ext uri="{BB962C8B-B14F-4D97-AF65-F5344CB8AC3E}">
        <p14:creationId xmlns:p14="http://schemas.microsoft.com/office/powerpoint/2010/main" val="4291312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CA9E3-5328-2777-5F62-BD9F6FBBA9BE}"/>
              </a:ext>
            </a:extLst>
          </p:cNvPr>
          <p:cNvSpPr>
            <a:spLocks noGrp="1"/>
          </p:cNvSpPr>
          <p:nvPr>
            <p:ph type="title"/>
          </p:nvPr>
        </p:nvSpPr>
        <p:spPr/>
        <p:txBody>
          <a:bodyPr/>
          <a:lstStyle/>
          <a:p>
            <a:r>
              <a:rPr lang="nl-NL" dirty="0"/>
              <a:t>Planning besluitvorming </a:t>
            </a:r>
            <a:r>
              <a:rPr lang="nl-NL" sz="2000" dirty="0"/>
              <a:t>t/m besluitvorming gemeenteraad BP/OP</a:t>
            </a:r>
            <a:endParaRPr lang="nl-NL" dirty="0"/>
          </a:p>
        </p:txBody>
      </p:sp>
      <p:sp>
        <p:nvSpPr>
          <p:cNvPr id="3" name="Tijdelijke aanduiding voor inhoud 2">
            <a:extLst>
              <a:ext uri="{FF2B5EF4-FFF2-40B4-BE49-F238E27FC236}">
                <a16:creationId xmlns:a16="http://schemas.microsoft.com/office/drawing/2014/main" id="{9447515B-AC1D-D197-C8A3-7A6733113D5E}"/>
              </a:ext>
            </a:extLst>
          </p:cNvPr>
          <p:cNvSpPr>
            <a:spLocks noGrp="1"/>
          </p:cNvSpPr>
          <p:nvPr>
            <p:ph idx="1"/>
          </p:nvPr>
        </p:nvSpPr>
        <p:spPr>
          <a:xfrm>
            <a:off x="838200" y="1825625"/>
            <a:ext cx="10629900" cy="4667250"/>
          </a:xfrm>
        </p:spPr>
        <p:txBody>
          <a:bodyPr>
            <a:normAutofit fontScale="85000" lnSpcReduction="20000"/>
          </a:bodyPr>
          <a:lstStyle/>
          <a:p>
            <a:r>
              <a:rPr lang="nl-NL" dirty="0"/>
              <a:t>Ontwikkelkader B&amp;W					augustus 2022</a:t>
            </a:r>
          </a:p>
          <a:p>
            <a:r>
              <a:rPr lang="nl-NL" dirty="0"/>
              <a:t>Ontwikkelkader gemeenteraad				september/oktober 2022</a:t>
            </a:r>
          </a:p>
          <a:p>
            <a:r>
              <a:rPr lang="nl-NL" dirty="0" err="1"/>
              <a:t>LSPvE</a:t>
            </a:r>
            <a:r>
              <a:rPr lang="nl-NL" dirty="0"/>
              <a:t> en Anterieure Overeenkomst			mei 2023</a:t>
            </a:r>
          </a:p>
          <a:p>
            <a:r>
              <a:rPr lang="nl-NL" dirty="0"/>
              <a:t>LSP								februari 2024</a:t>
            </a:r>
          </a:p>
          <a:p>
            <a:r>
              <a:rPr lang="nl-NL" dirty="0"/>
              <a:t>Besluitvorming Ontwerp OP/BP B&amp;W			oktober 2024</a:t>
            </a:r>
          </a:p>
          <a:p>
            <a:r>
              <a:rPr lang="nl-NL" dirty="0"/>
              <a:t>Besluitvorming ‘Definitief’ OP/BP gemeenteraad		juli 2025</a:t>
            </a:r>
          </a:p>
          <a:p>
            <a:endParaRPr lang="nl-NL" dirty="0"/>
          </a:p>
          <a:p>
            <a:endParaRPr lang="nl-NL" sz="1800" dirty="0"/>
          </a:p>
          <a:p>
            <a:r>
              <a:rPr lang="nl-NL" sz="1800" dirty="0" err="1"/>
              <a:t>LSPvE</a:t>
            </a:r>
            <a:r>
              <a:rPr lang="nl-NL" sz="1800" dirty="0"/>
              <a:t> = Landschappelijk en Stedenbouwkundig Programma van Eisen</a:t>
            </a:r>
          </a:p>
          <a:p>
            <a:r>
              <a:rPr lang="nl-NL" sz="1800" dirty="0"/>
              <a:t>LSP = Landschappelijk en Stedenbouwkundig Plan	</a:t>
            </a:r>
          </a:p>
          <a:p>
            <a:r>
              <a:rPr lang="nl-NL" sz="1800" dirty="0"/>
              <a:t>OP = Omgevingsplan</a:t>
            </a:r>
          </a:p>
          <a:p>
            <a:r>
              <a:rPr lang="nl-NL" sz="1800" dirty="0"/>
              <a:t>BP = Bestemmingsplan</a:t>
            </a:r>
          </a:p>
          <a:p>
            <a:pPr marL="0" indent="0">
              <a:buNone/>
            </a:pPr>
            <a:r>
              <a:rPr lang="nl-NL" sz="1000" dirty="0" err="1"/>
              <a:t>Obv</a:t>
            </a:r>
            <a:r>
              <a:rPr lang="nl-NL" sz="1000" dirty="0"/>
              <a:t> planning v5 d.d. 15-6-2022</a:t>
            </a:r>
            <a:endParaRPr lang="nl-NL" sz="1300" dirty="0"/>
          </a:p>
        </p:txBody>
      </p:sp>
    </p:spTree>
    <p:extLst>
      <p:ext uri="{BB962C8B-B14F-4D97-AF65-F5344CB8AC3E}">
        <p14:creationId xmlns:p14="http://schemas.microsoft.com/office/powerpoint/2010/main" val="1125602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15AE3-573E-473E-37A1-C9F5C1802A1C}"/>
              </a:ext>
            </a:extLst>
          </p:cNvPr>
          <p:cNvSpPr>
            <a:spLocks noGrp="1"/>
          </p:cNvSpPr>
          <p:nvPr>
            <p:ph type="title"/>
          </p:nvPr>
        </p:nvSpPr>
        <p:spPr/>
        <p:txBody>
          <a:bodyPr/>
          <a:lstStyle/>
          <a:p>
            <a:r>
              <a:rPr lang="nl-NL" dirty="0"/>
              <a:t>Versnellingsopties</a:t>
            </a:r>
          </a:p>
        </p:txBody>
      </p:sp>
      <p:sp>
        <p:nvSpPr>
          <p:cNvPr id="3" name="Tijdelijke aanduiding voor inhoud 2">
            <a:extLst>
              <a:ext uri="{FF2B5EF4-FFF2-40B4-BE49-F238E27FC236}">
                <a16:creationId xmlns:a16="http://schemas.microsoft.com/office/drawing/2014/main" id="{CAEE3DEB-D1B7-392D-47E6-985C38372422}"/>
              </a:ext>
            </a:extLst>
          </p:cNvPr>
          <p:cNvSpPr>
            <a:spLocks noGrp="1"/>
          </p:cNvSpPr>
          <p:nvPr>
            <p:ph idx="1"/>
          </p:nvPr>
        </p:nvSpPr>
        <p:spPr/>
        <p:txBody>
          <a:bodyPr>
            <a:normAutofit fontScale="92500" lnSpcReduction="10000"/>
          </a:bodyPr>
          <a:lstStyle/>
          <a:p>
            <a:r>
              <a:rPr lang="nl-NL" dirty="0"/>
              <a:t>Huidige stappen handhaven, termijnen aanpassen:</a:t>
            </a:r>
          </a:p>
          <a:p>
            <a:pPr lvl="1"/>
            <a:r>
              <a:rPr lang="nl-NL" dirty="0"/>
              <a:t>Termijnen inkorten </a:t>
            </a:r>
          </a:p>
          <a:p>
            <a:pPr lvl="1"/>
            <a:r>
              <a:rPr lang="nl-NL" dirty="0"/>
              <a:t>Meer taken parallel schakelen</a:t>
            </a:r>
          </a:p>
          <a:p>
            <a:pPr lvl="1"/>
            <a:r>
              <a:rPr lang="nl-NL" dirty="0"/>
              <a:t>Combinatie van a en b</a:t>
            </a:r>
          </a:p>
          <a:p>
            <a:r>
              <a:rPr lang="nl-NL" dirty="0"/>
              <a:t>Aanvullende planologische instrumenten inzetten zodat een gedeelte van het plan al eerder gerealiseerd kan worden:</a:t>
            </a:r>
          </a:p>
          <a:p>
            <a:pPr lvl="1"/>
            <a:r>
              <a:rPr lang="nl-NL" dirty="0"/>
              <a:t>Onder de huidige wetgeving</a:t>
            </a:r>
          </a:p>
          <a:p>
            <a:pPr lvl="2"/>
            <a:r>
              <a:rPr lang="nl-NL" dirty="0"/>
              <a:t>Kruimelgeval: tijdelijk (= tot max. 10 jaar) handelen in strijd met het bestemmingsplan mogelijk maken. </a:t>
            </a:r>
          </a:p>
          <a:p>
            <a:pPr lvl="2"/>
            <a:r>
              <a:rPr lang="nl-NL" dirty="0"/>
              <a:t>Projectafwijkingsbesluit: permanent handelen in strijd met het bestemmingsplan mogelijk maken. </a:t>
            </a:r>
          </a:p>
          <a:p>
            <a:pPr lvl="1"/>
            <a:r>
              <a:rPr lang="nl-NL" dirty="0"/>
              <a:t>Onder de Omgevingswet</a:t>
            </a:r>
          </a:p>
          <a:p>
            <a:pPr lvl="2"/>
            <a:r>
              <a:rPr lang="nl-NL" dirty="0"/>
              <a:t>BOPA: </a:t>
            </a:r>
            <a:r>
              <a:rPr lang="nl-NL" dirty="0" err="1"/>
              <a:t>Buitenplanse</a:t>
            </a:r>
            <a:r>
              <a:rPr lang="nl-NL" dirty="0"/>
              <a:t> Omgevingsplanactiviteit mogelijk maken . Permanente afwijking. </a:t>
            </a:r>
          </a:p>
        </p:txBody>
      </p:sp>
    </p:spTree>
    <p:extLst>
      <p:ext uri="{BB962C8B-B14F-4D97-AF65-F5344CB8AC3E}">
        <p14:creationId xmlns:p14="http://schemas.microsoft.com/office/powerpoint/2010/main" val="107357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4C338-C3F5-908F-85BD-A184CC6F8A8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286FE35-BEA6-7815-DF6A-DAACE2B953B7}"/>
              </a:ext>
            </a:extLst>
          </p:cNvPr>
          <p:cNvSpPr>
            <a:spLocks noGrp="1"/>
          </p:cNvSpPr>
          <p:nvPr>
            <p:ph idx="1"/>
          </p:nvPr>
        </p:nvSpPr>
        <p:spPr/>
        <p:txBody>
          <a:bodyPr/>
          <a:lstStyle/>
          <a:p>
            <a:pPr marL="0" indent="0">
              <a:buNone/>
            </a:pPr>
            <a:r>
              <a:rPr lang="nl-NL" dirty="0"/>
              <a:t>Gebiedsontwikkeling De </a:t>
            </a:r>
            <a:r>
              <a:rPr lang="nl-NL" dirty="0" err="1"/>
              <a:t>Lakermaat</a:t>
            </a:r>
            <a:endParaRPr lang="nl-NL" dirty="0"/>
          </a:p>
          <a:p>
            <a:pPr marL="0" indent="0">
              <a:buNone/>
            </a:pPr>
            <a:endParaRPr lang="nl-NL" dirty="0"/>
          </a:p>
          <a:p>
            <a:pPr marL="0" indent="0">
              <a:buNone/>
            </a:pPr>
            <a:r>
              <a:rPr lang="nl-NL" sz="5400" dirty="0"/>
              <a:t>Wonen – te gast in het landschap</a:t>
            </a:r>
          </a:p>
        </p:txBody>
      </p:sp>
      <p:pic>
        <p:nvPicPr>
          <p:cNvPr id="4" name="Tijdelijke aanduiding voor inhoud 16">
            <a:extLst>
              <a:ext uri="{FF2B5EF4-FFF2-40B4-BE49-F238E27FC236}">
                <a16:creationId xmlns:a16="http://schemas.microsoft.com/office/drawing/2014/main" id="{1FA388A7-4B08-2957-C247-0462B3EEA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865458" cy="7243638"/>
          </a:xfrm>
          <a:prstGeom prst="rect">
            <a:avLst/>
          </a:prstGeom>
        </p:spPr>
      </p:pic>
    </p:spTree>
    <p:extLst>
      <p:ext uri="{BB962C8B-B14F-4D97-AF65-F5344CB8AC3E}">
        <p14:creationId xmlns:p14="http://schemas.microsoft.com/office/powerpoint/2010/main" val="1499307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0EB2D-60A4-09ED-1EAD-3085B8FBB1B2}"/>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0F259633-13D6-225B-8AE8-952A46CAF1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484905" cy="8323270"/>
          </a:xfrm>
        </p:spPr>
      </p:pic>
    </p:spTree>
    <p:extLst>
      <p:ext uri="{BB962C8B-B14F-4D97-AF65-F5344CB8AC3E}">
        <p14:creationId xmlns:p14="http://schemas.microsoft.com/office/powerpoint/2010/main" val="365913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06CC8C-F7A1-79D2-6701-8D946780A60A}"/>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613C9A30-214E-9ECF-24B3-0D3FD7F7EF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314199" cy="6876132"/>
          </a:xfrm>
        </p:spPr>
      </p:pic>
    </p:spTree>
    <p:extLst>
      <p:ext uri="{BB962C8B-B14F-4D97-AF65-F5344CB8AC3E}">
        <p14:creationId xmlns:p14="http://schemas.microsoft.com/office/powerpoint/2010/main" val="350467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C4EDD-E653-ECD3-E613-413C8794F4A0}"/>
              </a:ext>
            </a:extLst>
          </p:cNvPr>
          <p:cNvSpPr>
            <a:spLocks noGrp="1"/>
          </p:cNvSpPr>
          <p:nvPr>
            <p:ph type="title"/>
          </p:nvPr>
        </p:nvSpPr>
        <p:spPr/>
        <p:txBody>
          <a:bodyPr/>
          <a:lstStyle/>
          <a:p>
            <a:endParaRPr lang="nl-NL"/>
          </a:p>
        </p:txBody>
      </p:sp>
      <p:pic>
        <p:nvPicPr>
          <p:cNvPr id="17" name="Tijdelijke aanduiding voor inhoud 16">
            <a:extLst>
              <a:ext uri="{FF2B5EF4-FFF2-40B4-BE49-F238E27FC236}">
                <a16:creationId xmlns:a16="http://schemas.microsoft.com/office/drawing/2014/main" id="{458363BD-F514-0C2E-DA38-3DACDF3B5C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282394" cy="6854929"/>
          </a:xfrm>
        </p:spPr>
      </p:pic>
    </p:spTree>
    <p:extLst>
      <p:ext uri="{BB962C8B-B14F-4D97-AF65-F5344CB8AC3E}">
        <p14:creationId xmlns:p14="http://schemas.microsoft.com/office/powerpoint/2010/main" val="2523682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BDF7FC-8885-7810-6CD3-C63C2A0FA835}"/>
              </a:ext>
            </a:extLst>
          </p:cNvPr>
          <p:cNvSpPr>
            <a:spLocks noGrp="1"/>
          </p:cNvSpPr>
          <p:nvPr>
            <p:ph type="title"/>
          </p:nvPr>
        </p:nvSpPr>
        <p:spPr/>
        <p:txBody>
          <a:bodyPr/>
          <a:lstStyle/>
          <a:p>
            <a:endParaRPr lang="nl-NL"/>
          </a:p>
        </p:txBody>
      </p:sp>
      <p:pic>
        <p:nvPicPr>
          <p:cNvPr id="4" name="Tijdelijke aanduiding voor inhoud 3" descr="Afbeelding met kaart&#10;&#10;Automatisch gegenereerde beschrijving">
            <a:extLst>
              <a:ext uri="{FF2B5EF4-FFF2-40B4-BE49-F238E27FC236}">
                <a16:creationId xmlns:a16="http://schemas.microsoft.com/office/drawing/2014/main" id="{117A4E50-8785-92E3-F914-2266BDFCCB2E}"/>
              </a:ext>
            </a:extLst>
          </p:cNvPr>
          <p:cNvPicPr>
            <a:picLocks noGrp="1" noChangeAspect="1"/>
          </p:cNvPicPr>
          <p:nvPr>
            <p:ph idx="1"/>
          </p:nvPr>
        </p:nvPicPr>
        <p:blipFill>
          <a:blip r:embed="rId2"/>
          <a:stretch>
            <a:fillRect/>
          </a:stretch>
        </p:blipFill>
        <p:spPr>
          <a:xfrm>
            <a:off x="7620" y="707673"/>
            <a:ext cx="12187774" cy="4842344"/>
          </a:xfrm>
          <a:prstGeom prst="rect">
            <a:avLst/>
          </a:prstGeom>
        </p:spPr>
      </p:pic>
    </p:spTree>
    <p:extLst>
      <p:ext uri="{BB962C8B-B14F-4D97-AF65-F5344CB8AC3E}">
        <p14:creationId xmlns:p14="http://schemas.microsoft.com/office/powerpoint/2010/main" val="2458512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BC05D-AA0D-BF67-F0A0-93ADF77F00A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574B0BE-BCE9-7201-B911-CEFE4F1B07EB}"/>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823B04DF-B5F3-79B2-DBE2-C2B95BCE642E}"/>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2026153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783C6-9BDA-F58E-165A-3E8FD56FAA73}"/>
              </a:ext>
            </a:extLst>
          </p:cNvPr>
          <p:cNvSpPr>
            <a:spLocks noGrp="1"/>
          </p:cNvSpPr>
          <p:nvPr>
            <p:ph type="title"/>
          </p:nvPr>
        </p:nvSpPr>
        <p:spPr/>
        <p:txBody>
          <a:bodyPr/>
          <a:lstStyle/>
          <a:p>
            <a:r>
              <a:rPr lang="nl-NL" dirty="0"/>
              <a:t>Voorgeschiedenis</a:t>
            </a:r>
          </a:p>
        </p:txBody>
      </p:sp>
      <p:sp>
        <p:nvSpPr>
          <p:cNvPr id="3" name="Tijdelijke aanduiding voor inhoud 2">
            <a:extLst>
              <a:ext uri="{FF2B5EF4-FFF2-40B4-BE49-F238E27FC236}">
                <a16:creationId xmlns:a16="http://schemas.microsoft.com/office/drawing/2014/main" id="{A47EA261-E94A-6F69-8BB0-56996AEEB5D2}"/>
              </a:ext>
            </a:extLst>
          </p:cNvPr>
          <p:cNvSpPr>
            <a:spLocks noGrp="1"/>
          </p:cNvSpPr>
          <p:nvPr>
            <p:ph idx="1"/>
          </p:nvPr>
        </p:nvSpPr>
        <p:spPr/>
        <p:txBody>
          <a:bodyPr>
            <a:normAutofit fontScale="77500" lnSpcReduction="20000"/>
          </a:bodyPr>
          <a:lstStyle/>
          <a:p>
            <a:r>
              <a:rPr lang="nl-NL" dirty="0"/>
              <a:t>Familie woont al eeuwen op deze plaats. Vanuit De Laak zijn ook diverse andere boerderijen gesticht</a:t>
            </a:r>
          </a:p>
          <a:p>
            <a:r>
              <a:rPr lang="nl-NL" dirty="0"/>
              <a:t>Na overlijden van oudste broer Bernard zijn er geen opvolgers. Theo, Trees, Frans en Liesbeth zijn sinds 3 april 2015 eigenaren en vormen Maatschap Meijer De Laak</a:t>
            </a:r>
          </a:p>
          <a:p>
            <a:r>
              <a:rPr lang="nl-NL" dirty="0"/>
              <a:t>De Maatschap heeft 221.838 m2 grond bij het dorp Lengel met boerderij (ca. 1500 m2 </a:t>
            </a:r>
            <a:r>
              <a:rPr lang="nl-NL" dirty="0" err="1"/>
              <a:t>bvo</a:t>
            </a:r>
            <a:r>
              <a:rPr lang="nl-NL" dirty="0"/>
              <a:t>) en erf van De Laak</a:t>
            </a:r>
          </a:p>
          <a:p>
            <a:r>
              <a:rPr lang="nl-NL" dirty="0"/>
              <a:t>In 2020 wordt een ruimtelijke schets ontwikkeld</a:t>
            </a:r>
          </a:p>
          <a:p>
            <a:r>
              <a:rPr lang="nl-NL" dirty="0"/>
              <a:t>Deze schets wordt goed ontvangen door Gemeente Montferland</a:t>
            </a:r>
          </a:p>
          <a:p>
            <a:r>
              <a:rPr lang="nl-NL" dirty="0"/>
              <a:t>De Maatschap wil in dit stadium de grond niet verkopen maar besluit de ontwikkeling zelf op te pakken</a:t>
            </a:r>
          </a:p>
          <a:p>
            <a:r>
              <a:rPr lang="nl-NL" dirty="0"/>
              <a:t>Gideon Consult wordt ingeschakeld om de ontwikkeling op te pakken in de initiatief- en planfase tot en met vaststelling van het bestemmingsplan/Omgevingsplan in de gemeenteraad</a:t>
            </a:r>
          </a:p>
        </p:txBody>
      </p:sp>
    </p:spTree>
    <p:extLst>
      <p:ext uri="{BB962C8B-B14F-4D97-AF65-F5344CB8AC3E}">
        <p14:creationId xmlns:p14="http://schemas.microsoft.com/office/powerpoint/2010/main" val="3251494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3F326F6-7868-519D-B553-CB1236D48402}"/>
              </a:ext>
            </a:extLst>
          </p:cNvPr>
          <p:cNvPicPr>
            <a:picLocks noChangeAspect="1"/>
          </p:cNvPicPr>
          <p:nvPr/>
        </p:nvPicPr>
        <p:blipFill>
          <a:blip r:embed="rId2"/>
          <a:stretch>
            <a:fillRect/>
          </a:stretch>
        </p:blipFill>
        <p:spPr>
          <a:xfrm>
            <a:off x="1285753" y="0"/>
            <a:ext cx="9620494" cy="6858000"/>
          </a:xfrm>
          <a:prstGeom prst="rect">
            <a:avLst/>
          </a:prstGeom>
        </p:spPr>
      </p:pic>
    </p:spTree>
    <p:extLst>
      <p:ext uri="{BB962C8B-B14F-4D97-AF65-F5344CB8AC3E}">
        <p14:creationId xmlns:p14="http://schemas.microsoft.com/office/powerpoint/2010/main" val="2948110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182F6-178C-6B7A-F938-F00C4501CA21}"/>
              </a:ext>
            </a:extLst>
          </p:cNvPr>
          <p:cNvSpPr>
            <a:spLocks noGrp="1"/>
          </p:cNvSpPr>
          <p:nvPr>
            <p:ph type="title"/>
          </p:nvPr>
        </p:nvSpPr>
        <p:spPr/>
        <p:txBody>
          <a:bodyPr/>
          <a:lstStyle/>
          <a:p>
            <a:r>
              <a:rPr lang="nl-NL" dirty="0"/>
              <a:t>Visie familie Meijer</a:t>
            </a:r>
          </a:p>
        </p:txBody>
      </p:sp>
      <p:sp>
        <p:nvSpPr>
          <p:cNvPr id="3" name="Tijdelijke aanduiding voor inhoud 2">
            <a:extLst>
              <a:ext uri="{FF2B5EF4-FFF2-40B4-BE49-F238E27FC236}">
                <a16:creationId xmlns:a16="http://schemas.microsoft.com/office/drawing/2014/main" id="{1DEF9289-C9DD-2109-7E41-F10D1BB54E65}"/>
              </a:ext>
            </a:extLst>
          </p:cNvPr>
          <p:cNvSpPr>
            <a:spLocks noGrp="1"/>
          </p:cNvSpPr>
          <p:nvPr>
            <p:ph idx="1"/>
          </p:nvPr>
        </p:nvSpPr>
        <p:spPr/>
        <p:txBody>
          <a:bodyPr>
            <a:normAutofit fontScale="92500" lnSpcReduction="10000"/>
          </a:bodyPr>
          <a:lstStyle/>
          <a:p>
            <a:pPr marL="0" indent="0">
              <a:buNone/>
            </a:pPr>
            <a:r>
              <a:rPr lang="nl-NL" dirty="0"/>
              <a:t>Familie Meijer wil zijn erfgoed goed doorgeven aan volgende generaties  en dit inzetten voor herstel en versterking van het landschap, de natuur en de waterhuishouding rond het dorp Lengel. Op deze wijze krijgt biodiversiteit de ruimte en zijn we beter voorbereid op de klimaatverandering. In dit landschap is op deze wijze in balans met kosten en baten de ontwikkeling van 266 – 289 woningen (exclusief de boerderij) mogelijk voor kleine en grote huishoudens met lage en hogere inkomens, voor jong en oud. De woningen zijn te gast in het landschap (22,2 ha.). Voor bewoners, omwonenden en bezoekers worden aantrekkelijke routes gemaakt om een ommetje te maken en te bewegen. De familie wil zelf aan het stuur blijven om deze doelen te bewaken en te sturen op de ruimtelijke kwaliteit en optimalisatie van de plannen.</a:t>
            </a:r>
          </a:p>
        </p:txBody>
      </p:sp>
    </p:spTree>
    <p:extLst>
      <p:ext uri="{BB962C8B-B14F-4D97-AF65-F5344CB8AC3E}">
        <p14:creationId xmlns:p14="http://schemas.microsoft.com/office/powerpoint/2010/main" val="43055617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685</Words>
  <Application>Microsoft Office PowerPoint</Application>
  <PresentationFormat>Breedbeeld</PresentationFormat>
  <Paragraphs>67</Paragraphs>
  <Slides>19</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19</vt:i4>
      </vt:variant>
    </vt:vector>
  </HeadingPairs>
  <TitlesOfParts>
    <vt:vector size="23" baseType="lpstr">
      <vt:lpstr>Arial</vt:lpstr>
      <vt:lpstr>Calibri</vt:lpstr>
      <vt:lpstr>Calibri Light</vt:lpstr>
      <vt:lpstr>Kantoorthema</vt:lpstr>
      <vt:lpstr>Gebiedsontwikkeling  De Lakermaat</vt:lpstr>
      <vt:lpstr>PowerPoint-presentatie</vt:lpstr>
      <vt:lpstr>PowerPoint-presentatie</vt:lpstr>
      <vt:lpstr>PowerPoint-presentatie</vt:lpstr>
      <vt:lpstr>PowerPoint-presentatie</vt:lpstr>
      <vt:lpstr>PowerPoint-presentatie</vt:lpstr>
      <vt:lpstr>Voorgeschiedenis</vt:lpstr>
      <vt:lpstr>PowerPoint-presentatie</vt:lpstr>
      <vt:lpstr>Visie familie Meijer</vt:lpstr>
      <vt:lpstr>Rol Gemeente Montferland</vt:lpstr>
      <vt:lpstr>Woningbouwprogramma</vt:lpstr>
      <vt:lpstr>PowerPoint-presentatie</vt:lpstr>
      <vt:lpstr>PowerPoint-presentatie</vt:lpstr>
      <vt:lpstr>PowerPoint-presentatie</vt:lpstr>
      <vt:lpstr>Fasering en planproducten (hoofdlijnen)</vt:lpstr>
      <vt:lpstr>Vervolgstappen</vt:lpstr>
      <vt:lpstr>Planning besluitvorming t/m besluitvorming gemeenteraad BP/OP</vt:lpstr>
      <vt:lpstr>Versnellingsopties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Gebiedsontwikkeling  De Lakermaat</dc:title>
  <dc:creator>Peter Kuenzli</dc:creator>
  <cp:lastModifiedBy>Peter Kuenzli</cp:lastModifiedBy>
  <cp:revision>9</cp:revision>
  <dcterms:created xsi:type="dcterms:W3CDTF">2022-07-17T18:04:38Z</dcterms:created>
  <dcterms:modified xsi:type="dcterms:W3CDTF">2022-08-04T10:50:55Z</dcterms:modified>
</cp:coreProperties>
</file>