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5120938" cy="10691813"/>
  <p:notesSz cx="6858000" cy="9144000"/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7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idx="10"/>
          </p:nvPr>
        </p:nvSpPr>
        <p:spPr>
          <a:xfrm>
            <a:off x="981710" y="8112760"/>
            <a:ext cx="10744200" cy="9112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0485" rIns="0" bIns="0" anchor="t">
            <a:normAutofit fontScale="95000"/>
          </a:bodyPr>
          <a:lstStyle/>
          <a:p>
            <a:pPr marL="0" marR="0" indent="0" algn="l">
              <a:lnSpc>
                <a:spcPts val="4900"/>
              </a:lnSpc>
              <a:spcAft>
                <a:spcPts val="1680"/>
              </a:spcAft>
            </a:pPr>
            <a:r>
              <a:rPr lang="en-US" sz="4800" b="1" spc="75">
                <a:solidFill>
                  <a:srgbClr val="1A2029"/>
                </a:solidFill>
                <a:latin typeface="Calibri" panose="02020603050405020304" pitchFamily="2"/>
              </a:rPr>
              <a:t>Uitwerking van het VVL terrein | Lengel 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0"/>
          </p:nvPr>
        </p:nvSpPr>
        <p:spPr>
          <a:xfrm>
            <a:off x="981710" y="9023985"/>
            <a:ext cx="10744200" cy="5391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0" rIns="0" bIns="0" anchor="t">
            <a:normAutofit fontScale="95000"/>
          </a:bodyPr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  <a:tabLst>
                <a:tab pos="2286000" algn="l"/>
              </a:tabLst>
            </a:pPr>
            <a:r>
              <a:rPr lang="en-US" sz="1800" spc="20">
                <a:solidFill>
                  <a:srgbClr val="1A2029"/>
                </a:solidFill>
                <a:latin typeface="Calibri" panose="02020603050405020304" pitchFamily="2"/>
              </a:rPr>
              <a:t>Projectbegeleider: Antoin Jansen (gemeente Montferland) </a:t>
            </a:r>
          </a:p>
          <a:p>
            <a:pPr marL="0" marR="0" indent="0" algn="l">
              <a:lnSpc>
                <a:spcPts val="1800"/>
              </a:lnSpc>
              <a:spcBef>
                <a:spcPts val="310"/>
              </a:spcBef>
              <a:spcAft>
                <a:spcPts val="0"/>
              </a:spcAft>
              <a:tabLst>
                <a:tab pos="2286000" algn="l"/>
              </a:tabLst>
            </a:pPr>
            <a:r>
              <a:rPr lang="en-US" sz="1800" spc="20">
                <a:solidFill>
                  <a:srgbClr val="1A2029"/>
                </a:solidFill>
                <a:latin typeface="Calibri" panose="02020603050405020304" pitchFamily="2"/>
              </a:rPr>
              <a:t>Stedenbouwkundige: Arjan van der Laan (Buro Dwarsstraat)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0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idx="10"/>
          </p:nvPr>
        </p:nvSpPr>
        <p:spPr>
          <a:xfrm>
            <a:off x="497205" y="359410"/>
            <a:ext cx="6281420" cy="5353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085" rIns="0" bIns="0" anchor="t"/>
          <a:lstStyle/>
          <a:p>
            <a:pPr marL="0" marR="0" indent="0" algn="l">
              <a:lnSpc>
                <a:spcPts val="3700"/>
              </a:lnSpc>
              <a:spcAft>
                <a:spcPts val="95"/>
              </a:spcAft>
            </a:pPr>
            <a:r>
              <a:rPr lang="en-US" sz="3600" b="1" spc="-35">
                <a:solidFill>
                  <a:srgbClr val="070806"/>
                </a:solidFill>
                <a:latin typeface="Calibri" panose="02020603050405020304" pitchFamily="2"/>
              </a:rPr>
              <a:t>Plan B - alternatief voor het hofje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idx="10"/>
          </p:nvPr>
        </p:nvSpPr>
        <p:spPr>
          <a:xfrm>
            <a:off x="12627610" y="365760"/>
            <a:ext cx="1143000" cy="5581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3340" rIns="0" bIns="0" anchor="t">
            <a:normAutofit fontScale="95000"/>
          </a:bodyPr>
          <a:lstStyle/>
          <a:p>
            <a:pPr marL="0" marR="0" indent="0" algn="l">
              <a:lnSpc>
                <a:spcPts val="4000"/>
              </a:lnSpc>
              <a:spcAft>
                <a:spcPts val="0"/>
              </a:spcAft>
            </a:pPr>
            <a:r>
              <a:rPr lang="en-US" sz="3600" b="1" spc="-90">
                <a:solidFill>
                  <a:srgbClr val="000000"/>
                </a:solidFill>
                <a:latin typeface="Calibri" panose="02020603050405020304" pitchFamily="2"/>
              </a:rPr>
              <a:t>Plan B 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0"/>
          </p:nvPr>
        </p:nvSpPr>
        <p:spPr>
          <a:xfrm>
            <a:off x="10166350" y="4055110"/>
            <a:ext cx="347980" cy="7518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4930" rIns="0" bIns="0" anchor="t">
            <a:normAutofit fontScale="95000"/>
          </a:bodyPr>
          <a:lstStyle/>
          <a:p>
            <a:pPr marL="0" marR="0" indent="0" algn="l">
              <a:lnSpc>
                <a:spcPts val="5300"/>
              </a:lnSpc>
              <a:spcAft>
                <a:spcPts val="0"/>
              </a:spcAft>
            </a:pPr>
            <a:r>
              <a:rPr lang="en-US" sz="4850" b="1" spc="0">
                <a:solidFill>
                  <a:srgbClr val="000000"/>
                </a:solidFill>
                <a:latin typeface="Calibri" panose="02020603050405020304" pitchFamily="2"/>
              </a:rPr>
              <a:t>? 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idx="10"/>
          </p:nvPr>
        </p:nvSpPr>
        <p:spPr>
          <a:xfrm>
            <a:off x="11763375" y="6228715"/>
            <a:ext cx="347980" cy="7518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4930" rIns="0" bIns="0" anchor="t">
            <a:normAutofit fontScale="95000"/>
          </a:bodyPr>
          <a:lstStyle/>
          <a:p>
            <a:pPr marL="0" marR="0" indent="0" algn="l">
              <a:lnSpc>
                <a:spcPts val="5300"/>
              </a:lnSpc>
              <a:spcAft>
                <a:spcPts val="0"/>
              </a:spcAft>
            </a:pPr>
            <a:r>
              <a:rPr lang="en-US" sz="4850" b="1" spc="0">
                <a:solidFill>
                  <a:srgbClr val="000000"/>
                </a:solidFill>
                <a:latin typeface="Calibri" panose="02020603050405020304" pitchFamily="2"/>
              </a:rPr>
              <a:t>?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3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idx="10"/>
          </p:nvPr>
        </p:nvSpPr>
        <p:spPr>
          <a:xfrm>
            <a:off x="466725" y="493395"/>
            <a:ext cx="11277600" cy="716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6200" rIns="0" bIns="0" anchor="t">
            <a:normAutofit fontScale="95000"/>
          </a:bodyPr>
          <a:lstStyle/>
          <a:p>
            <a:pPr marL="0" marR="0" indent="0" algn="l">
              <a:lnSpc>
                <a:spcPts val="5000"/>
              </a:lnSpc>
              <a:spcAft>
                <a:spcPts val="50"/>
              </a:spcAft>
            </a:pPr>
            <a:r>
              <a:rPr lang="en-US" sz="4900" spc="60">
                <a:solidFill>
                  <a:srgbClr val="162510"/>
                </a:solidFill>
                <a:latin typeface="Calibri" panose="02020603050405020304" pitchFamily="2"/>
              </a:rPr>
              <a:t>Voorbeelden bebouwing en openbare ruimte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4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5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6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0"/>
          </p:nvPr>
        </p:nvSpPr>
        <p:spPr>
          <a:xfrm>
            <a:off x="451485" y="1219200"/>
            <a:ext cx="14121130" cy="12058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5725" rIns="0" bIns="0" anchor="t">
            <a:normAutofit fontScale="95000"/>
          </a:bodyPr>
          <a:lstStyle/>
          <a:p>
            <a:pPr marL="5394960" marR="0" indent="0" algn="l">
              <a:lnSpc>
                <a:spcPts val="5300"/>
              </a:lnSpc>
              <a:spcAft>
                <a:spcPts val="3475"/>
              </a:spcAft>
            </a:pPr>
            <a:r>
              <a:rPr lang="en-US" sz="4850" spc="0">
                <a:solidFill>
                  <a:srgbClr val="041510"/>
                </a:solidFill>
                <a:latin typeface="Calibri" panose="02020603050405020304" pitchFamily="2"/>
              </a:rPr>
              <a:t>WENSEN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0"/>
          </p:nvPr>
        </p:nvSpPr>
        <p:spPr>
          <a:xfrm>
            <a:off x="451485" y="2425065"/>
            <a:ext cx="14121130" cy="13792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0" rIns="0" bIns="0" anchor="t">
            <a:normAutofit fontScale="95000"/>
          </a:bodyPr>
          <a:lstStyle/>
          <a:p>
            <a:pPr marL="0" marR="0" indent="0" algn="ctr">
              <a:lnSpc>
                <a:spcPts val="1900"/>
              </a:lnSpc>
              <a:spcAft>
                <a:spcPts val="0"/>
              </a:spcAft>
            </a:pPr>
            <a:r>
              <a:rPr lang="en-US" sz="1800" b="1" spc="35">
                <a:solidFill>
                  <a:srgbClr val="EC5F18"/>
                </a:solidFill>
                <a:latin typeface="Calibri" panose="02020603050405020304" pitchFamily="2"/>
              </a:rPr>
              <a:t>Knarrenhof, seniorenwoningen, levensloopbestendig (13) | Duurzame woningen en energiezuinig (10) |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b="1" spc="45">
                <a:solidFill>
                  <a:srgbClr val="EC5F18"/>
                </a:solidFill>
                <a:latin typeface="Calibri" panose="02020603050405020304" pitchFamily="2"/>
              </a:rPr>
              <a:t>Woningen voor “Montferlanders” (9) | Betaalbare woningen (8) |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b="1" spc="35">
                <a:solidFill>
                  <a:srgbClr val="EC5F18"/>
                </a:solidFill>
                <a:latin typeface="Calibri" panose="02020603050405020304" pitchFamily="2"/>
              </a:rPr>
              <a:t>Vrije sector kavels (6) | Dorps karakter nieuwe woonwijk, speels, anders dan anders, gemeenschapszin (6) | </a:t>
            </a:r>
          </a:p>
          <a:p>
            <a:pPr marL="0" marR="0" indent="0" algn="ctr">
              <a:lnSpc>
                <a:spcPts val="1900"/>
              </a:lnSpc>
              <a:spcBef>
                <a:spcPts val="330"/>
              </a:spcBef>
              <a:spcAft>
                <a:spcPts val="0"/>
              </a:spcAft>
            </a:pPr>
            <a:r>
              <a:rPr lang="en-US" sz="1800" b="1" spc="30">
                <a:solidFill>
                  <a:srgbClr val="EC5F18"/>
                </a:solidFill>
                <a:latin typeface="Calibri" panose="02020603050405020304" pitchFamily="2"/>
              </a:rPr>
              <a:t>Starterswoningen (5) | Knarrenhof ook voor jongeren (5) | Huizen met tuintje (5) | </a:t>
            </a:r>
          </a:p>
          <a:p>
            <a:pPr marL="0" marR="0" indent="0" algn="ctr">
              <a:lnSpc>
                <a:spcPts val="1900"/>
              </a:lnSpc>
              <a:spcBef>
                <a:spcPts val="305"/>
              </a:spcBef>
              <a:spcAft>
                <a:spcPts val="140"/>
              </a:spcAft>
            </a:pPr>
            <a:r>
              <a:rPr lang="en-US" sz="1800" b="1" spc="35">
                <a:solidFill>
                  <a:srgbClr val="EC5F18"/>
                </a:solidFill>
                <a:latin typeface="Calibri" panose="02020603050405020304" pitchFamily="2"/>
              </a:rPr>
              <a:t>Geen Knarrenhof (4) | Laagbouw (4) | Gevarieerd woningaanbod, mix van woningen (4) | 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0"/>
          </p:nvPr>
        </p:nvSpPr>
        <p:spPr>
          <a:xfrm>
            <a:off x="451485" y="4389120"/>
            <a:ext cx="14121130" cy="10731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800" b="1" spc="35">
                <a:solidFill>
                  <a:srgbClr val="EC5F18"/>
                </a:solidFill>
                <a:latin typeface="Calibri" panose="02020603050405020304" pitchFamily="2"/>
              </a:rPr>
              <a:t>Voorkeur voor vrijstaande woningen aan Veenseweg, combinatie met groen (1) | Woning op het zuiden (1) </a:t>
            </a:r>
          </a:p>
          <a:p>
            <a:pPr marL="0" marR="0" indent="0" algn="ctr">
              <a:lnSpc>
                <a:spcPts val="1900"/>
              </a:lnSpc>
              <a:spcBef>
                <a:spcPts val="335"/>
              </a:spcBef>
              <a:spcAft>
                <a:spcPts val="0"/>
              </a:spcAft>
            </a:pPr>
            <a:r>
              <a:rPr lang="en-US" sz="1800" b="1" spc="35">
                <a:solidFill>
                  <a:srgbClr val="EC5F18"/>
                </a:solidFill>
                <a:latin typeface="Calibri" panose="02020603050405020304" pitchFamily="2"/>
              </a:rPr>
              <a:t>woningen en schuren met een groen dak , sedem, ook bij bestaande “platte” gebouwen (1) </a:t>
            </a:r>
          </a:p>
          <a:p>
            <a:pPr marL="0" marR="0" indent="0" algn="ctr">
              <a:lnSpc>
                <a:spcPts val="1900"/>
              </a:lnSpc>
              <a:spcBef>
                <a:spcPts val="2470"/>
              </a:spcBef>
              <a:spcAft>
                <a:spcPts val="165"/>
              </a:spcAft>
            </a:pPr>
            <a:r>
              <a:rPr lang="en-US" sz="1800" b="1" spc="35">
                <a:solidFill>
                  <a:srgbClr val="716768"/>
                </a:solidFill>
                <a:latin typeface="Calibri" panose="02020603050405020304" pitchFamily="2"/>
              </a:rPr>
              <a:t>Veilige fietspaden, aansluitingen voor fietsers (4) | Geen sluipverkeer door Koppelpaarden, Klomp, Huisakker (4) 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0"/>
          </p:nvPr>
        </p:nvSpPr>
        <p:spPr>
          <a:xfrm>
            <a:off x="451485" y="6038215"/>
            <a:ext cx="14121130" cy="6311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59410" rIns="0" bIns="0" anchor="t">
            <a:normAutofit fontScale="95000"/>
          </a:bodyPr>
          <a:lstStyle/>
          <a:p>
            <a:pPr marL="0" marR="0" indent="0" algn="ctr">
              <a:lnSpc>
                <a:spcPts val="1900"/>
              </a:lnSpc>
              <a:spcAft>
                <a:spcPts val="260"/>
              </a:spcAft>
            </a:pPr>
            <a:r>
              <a:rPr lang="en-US" sz="1800" b="1" spc="35">
                <a:solidFill>
                  <a:srgbClr val="BE002D"/>
                </a:solidFill>
                <a:latin typeface="Calibri" panose="02020603050405020304" pitchFamily="2"/>
              </a:rPr>
              <a:t>Voorzieningen in Bongerd, gezondheidscentrum, winkels (5) | Bosmanhuus met parkeerplaats behouden (3) | Kermisterrein moet blijven (2) </a:t>
            </a:r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idx="10"/>
          </p:nvPr>
        </p:nvSpPr>
        <p:spPr>
          <a:xfrm>
            <a:off x="5815330" y="6955790"/>
            <a:ext cx="3291840" cy="267970"/>
          </a:xfrm>
          <a:prstGeom prst="rect">
            <a:avLst/>
          </a:prstGeom>
          <a:noFill/>
          <a:ln w="12065" cmpd="sng">
            <a:solidFill>
              <a:srgbClr val="48D037"/>
            </a:solidFill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ctr">
              <a:lnSpc>
                <a:spcPts val="1700"/>
              </a:lnSpc>
              <a:spcAft>
                <a:spcPts val="165"/>
              </a:spcAft>
            </a:pPr>
            <a:r>
              <a:rPr lang="en-US" sz="1800" b="1" spc="15">
                <a:solidFill>
                  <a:srgbClr val="BE002D"/>
                </a:solidFill>
                <a:latin typeface="Calibri" panose="02020603050405020304" pitchFamily="2"/>
              </a:rPr>
              <a:t>supermarkt op industrieterrein (1) </a:t>
            </a: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idx="10"/>
          </p:nvPr>
        </p:nvSpPr>
        <p:spPr>
          <a:xfrm>
            <a:off x="451485" y="7223760"/>
            <a:ext cx="14121130" cy="1063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73685" rIns="0" bIns="0" anchor="t">
            <a:normAutofit fontScale="95000"/>
          </a:bodyPr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800" b="1" spc="30">
                <a:solidFill>
                  <a:srgbClr val="185E2B"/>
                </a:solidFill>
                <a:latin typeface="Calibri" panose="02020603050405020304" pitchFamily="2"/>
              </a:rPr>
              <a:t>Groene wijk, natuur(beleving) (9) | Groenstrook of ruimte achter bestaande woningen, oo</a:t>
            </a:r>
            <a:r>
              <a:rPr lang="en-US" sz="1800" b="1" u="sng" spc="30">
                <a:solidFill>
                  <a:srgbClr val="185E2B"/>
                </a:solidFill>
                <a:latin typeface="Calibri" panose="02020603050405020304" pitchFamily="2"/>
              </a:rPr>
              <a:t>stzijde en zuidzijde plan</a:t>
            </a:r>
            <a:r>
              <a:rPr lang="en-US" sz="1800" b="1" spc="30">
                <a:solidFill>
                  <a:srgbClr val="185E2B"/>
                </a:solidFill>
                <a:latin typeface="Calibri" panose="02020603050405020304" pitchFamily="2"/>
              </a:rPr>
              <a:t>gebied (4) | Bomen(rij) behouden </a:t>
            </a:r>
          </a:p>
          <a:p>
            <a:pPr marL="0" marR="0" indent="0" algn="ctr">
              <a:lnSpc>
                <a:spcPts val="1900"/>
              </a:lnSpc>
              <a:spcBef>
                <a:spcPts val="330"/>
              </a:spcBef>
              <a:spcAft>
                <a:spcPts val="0"/>
              </a:spcAft>
            </a:pPr>
            <a:r>
              <a:rPr lang="en-US" sz="1800" b="1" spc="20">
                <a:solidFill>
                  <a:srgbClr val="185E2B"/>
                </a:solidFill>
                <a:latin typeface="Calibri" panose="02020603050405020304" pitchFamily="2"/>
              </a:rPr>
              <a:t>(3) | Speelvoorzieningen kinderen, behoud speelplaats (3) </a:t>
            </a:r>
            <a:r>
              <a:rPr lang="en-US" sz="1800" b="1" u="sng" spc="20">
                <a:solidFill>
                  <a:srgbClr val="185E2B"/>
                </a:solidFill>
                <a:latin typeface="Calibri" panose="02020603050405020304" pitchFamily="2"/>
              </a:rPr>
              <a:t>| Speelweide honden (3</a:t>
            </a:r>
            <a:r>
              <a:rPr lang="en-US" sz="1800" b="1" spc="20">
                <a:solidFill>
                  <a:srgbClr val="185E2B"/>
                </a:solidFill>
                <a:latin typeface="Calibri" panose="02020603050405020304" pitchFamily="2"/>
              </a:rPr>
              <a:t>) | </a:t>
            </a:r>
          </a:p>
          <a:p>
            <a:pPr marL="0" marR="0" indent="0" algn="l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b="1" spc="40">
                <a:solidFill>
                  <a:srgbClr val="185E2B"/>
                </a:solidFill>
                <a:latin typeface="Calibri" panose="02020603050405020304" pitchFamily="2"/>
              </a:rPr>
              <a:t>Minder openbaar groen (1) Gedempte sloot achter monument open maken en verbinden, combineren met voetpad (1) | Maak mogelijkheden voor </a:t>
            </a:r>
          </a:p>
        </p:txBody>
      </p:sp>
      <p:sp>
        <p:nvSpPr>
          <p:cNvPr id="20" name="Tijdelijke aanduiding voor tekst 19"/>
          <p:cNvSpPr>
            <a:spLocks noGrp="1"/>
          </p:cNvSpPr>
          <p:nvPr>
            <p:ph type="body" idx="10"/>
          </p:nvPr>
        </p:nvSpPr>
        <p:spPr>
          <a:xfrm>
            <a:off x="451485" y="8849995"/>
            <a:ext cx="14121130" cy="9163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0" rIns="0" bIns="0" anchor="t">
            <a:normAutofit fontScale="95000"/>
          </a:bodyPr>
          <a:lstStyle/>
          <a:p>
            <a:pPr marL="388620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800" b="1" spc="35">
                <a:solidFill>
                  <a:srgbClr val="081A80"/>
                </a:solidFill>
                <a:latin typeface="Calibri" panose="02020603050405020304" pitchFamily="2"/>
              </a:rPr>
              <a:t>Afstemming Lakermaat/integraal plan (2) | Wateroverlast Veenweg oplossen (1) </a:t>
            </a:r>
          </a:p>
          <a:p>
            <a:pPr marL="0" marR="0" indent="0" algn="ctr">
              <a:lnSpc>
                <a:spcPts val="1900"/>
              </a:lnSpc>
              <a:spcBef>
                <a:spcPts val="3215"/>
              </a:spcBef>
              <a:spcAft>
                <a:spcPts val="95"/>
              </a:spcAft>
            </a:pPr>
            <a:r>
              <a:rPr lang="en-US" sz="1800" b="1" spc="30">
                <a:solidFill>
                  <a:srgbClr val="6FBC82"/>
                </a:solidFill>
                <a:latin typeface="Calibri" panose="02020603050405020304" pitchFamily="2"/>
              </a:rPr>
              <a:t>Groene energiewijk (1) | Laadpalen voor elektrische auto’s (1)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7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0"/>
          </p:nvPr>
        </p:nvSpPr>
        <p:spPr>
          <a:xfrm>
            <a:off x="792480" y="1219200"/>
            <a:ext cx="13157200" cy="11830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5565" rIns="0" bIns="0" anchor="t">
            <a:normAutofit fontScale="95000"/>
          </a:bodyPr>
          <a:lstStyle/>
          <a:p>
            <a:pPr marL="4983480" marR="0" indent="0" algn="l">
              <a:lnSpc>
                <a:spcPts val="5200"/>
              </a:lnSpc>
              <a:spcAft>
                <a:spcPts val="3425"/>
              </a:spcAft>
            </a:pPr>
            <a:r>
              <a:rPr lang="en-US" sz="4750" spc="0">
                <a:solidFill>
                  <a:srgbClr val="041510"/>
                </a:solidFill>
                <a:latin typeface="Calibri" panose="02020603050405020304" pitchFamily="2"/>
              </a:rPr>
              <a:t>ZORGEN 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idx="10"/>
          </p:nvPr>
        </p:nvSpPr>
        <p:spPr>
          <a:xfrm>
            <a:off x="999490" y="2974975"/>
            <a:ext cx="6352540" cy="283210"/>
          </a:xfrm>
          <a:prstGeom prst="rect">
            <a:avLst/>
          </a:prstGeom>
          <a:noFill/>
          <a:ln w="12065" cmpd="sng">
            <a:solidFill>
              <a:srgbClr val="48D037"/>
            </a:solidFill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45720" marR="0" indent="0" algn="l">
              <a:lnSpc>
                <a:spcPts val="1700"/>
              </a:lnSpc>
              <a:spcAft>
                <a:spcPts val="385"/>
              </a:spcAft>
            </a:pPr>
            <a:r>
              <a:rPr lang="en-US" sz="1800" b="1" spc="10">
                <a:solidFill>
                  <a:srgbClr val="EC5F18"/>
                </a:solidFill>
                <a:latin typeface="Calibri" panose="02020603050405020304" pitchFamily="2"/>
              </a:rPr>
              <a:t>Waardedaling huis (1) | Bouwwerkzaamheden/schade aan huis (1)  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0"/>
          </p:nvPr>
        </p:nvSpPr>
        <p:spPr>
          <a:xfrm>
            <a:off x="7353300" y="2974975"/>
            <a:ext cx="6352540" cy="2832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1800"/>
              </a:lnSpc>
              <a:spcAft>
                <a:spcPts val="455"/>
              </a:spcAft>
            </a:pPr>
            <a:r>
              <a:rPr lang="en-US" sz="1800" b="1" spc="5">
                <a:solidFill>
                  <a:srgbClr val="EC5F18"/>
                </a:solidFill>
                <a:latin typeface="Calibri" panose="02020603050405020304" pitchFamily="2"/>
              </a:rPr>
              <a:t>| Te veel aandacht voor senioren (1) | Bang voor appartementen (1) 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idx="10"/>
          </p:nvPr>
        </p:nvSpPr>
        <p:spPr>
          <a:xfrm>
            <a:off x="792480" y="3258185"/>
            <a:ext cx="13157200" cy="2486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ctr">
              <a:lnSpc>
                <a:spcPts val="1700"/>
              </a:lnSpc>
              <a:spcAft>
                <a:spcPts val="0"/>
              </a:spcAft>
            </a:pPr>
            <a:r>
              <a:rPr lang="en-US" sz="1800" b="1" spc="25">
                <a:solidFill>
                  <a:srgbClr val="EC5F18"/>
                </a:solidFill>
                <a:latin typeface="Calibri" panose="02020603050405020304" pitchFamily="2"/>
              </a:rPr>
              <a:t>| Verarming onderling contact (1) | Geen veilig gevoel meer in de buurt (1) | Geen voorrang voor eigen inwoners (1) | </a:t>
            </a:r>
          </a:p>
          <a:p>
            <a:pPr marL="0" marR="0" indent="0" algn="ctr">
              <a:lnSpc>
                <a:spcPts val="1800"/>
              </a:lnSpc>
              <a:spcBef>
                <a:spcPts val="335"/>
              </a:spcBef>
              <a:spcAft>
                <a:spcPts val="0"/>
              </a:spcAft>
            </a:pPr>
            <a:r>
              <a:rPr lang="en-US" sz="1800" b="1" spc="25">
                <a:solidFill>
                  <a:srgbClr val="EC5F18"/>
                </a:solidFill>
                <a:latin typeface="Calibri" panose="02020603050405020304" pitchFamily="2"/>
              </a:rPr>
              <a:t>Slechte staat van het gebouw van de Galamaschool (1) | Wordt de nieuwe Galamaschool wel groot genoeg? (1) </a:t>
            </a:r>
          </a:p>
          <a:p>
            <a:pPr marL="0" marR="0" indent="0" algn="ctr">
              <a:lnSpc>
                <a:spcPts val="1800"/>
              </a:lnSpc>
              <a:spcBef>
                <a:spcPts val="2470"/>
              </a:spcBef>
              <a:spcAft>
                <a:spcPts val="0"/>
              </a:spcAft>
            </a:pPr>
            <a:r>
              <a:rPr lang="en-US" sz="1800" b="1" spc="20">
                <a:solidFill>
                  <a:srgbClr val="716768"/>
                </a:solidFill>
                <a:latin typeface="Calibri" panose="02020603050405020304" pitchFamily="2"/>
              </a:rPr>
              <a:t>Overlast door toename verkeer, aandacht verkeersafwikkeling (16) | Onvoldoende parkeerplaatsen (3) | </a:t>
            </a:r>
          </a:p>
          <a:p>
            <a:pPr marL="0" marR="0" indent="0" algn="ctr">
              <a:lnSpc>
                <a:spcPts val="1800"/>
              </a:lnSpc>
              <a:spcBef>
                <a:spcPts val="335"/>
              </a:spcBef>
              <a:spcAft>
                <a:spcPts val="0"/>
              </a:spcAft>
            </a:pPr>
            <a:r>
              <a:rPr lang="en-US" sz="1800" b="1" spc="25">
                <a:solidFill>
                  <a:srgbClr val="716768"/>
                </a:solidFill>
                <a:latin typeface="Calibri" panose="02020603050405020304" pitchFamily="2"/>
              </a:rPr>
              <a:t>Bestaande parkeerplaatsen die vervallen (1) | Onvoldoende laadpunten (1) | Aanwezigheid OV (1) </a:t>
            </a:r>
          </a:p>
          <a:p>
            <a:pPr marL="0" marR="0" indent="0" algn="ctr">
              <a:lnSpc>
                <a:spcPts val="1800"/>
              </a:lnSpc>
              <a:spcBef>
                <a:spcPts val="3190"/>
              </a:spcBef>
              <a:spcAft>
                <a:spcPts val="0"/>
              </a:spcAft>
            </a:pPr>
            <a:r>
              <a:rPr lang="en-US" sz="1800" b="1" spc="20">
                <a:solidFill>
                  <a:srgbClr val="BE002D"/>
                </a:solidFill>
                <a:latin typeface="Calibri" panose="02020603050405020304" pitchFamily="2"/>
              </a:rPr>
              <a:t>Blijft buurthuis wel, komt het in de knel? (2) | Geen voorzieningen voor senioren (1) | Geen overdekte ontmoetingsplek (1) | Supermarkt (1) </a:t>
            </a:r>
          </a:p>
          <a:p>
            <a:pPr marL="0" marR="0" indent="0" algn="ctr">
              <a:lnSpc>
                <a:spcPts val="1800"/>
              </a:lnSpc>
              <a:spcBef>
                <a:spcPts val="2470"/>
              </a:spcBef>
              <a:spcAft>
                <a:spcPts val="95"/>
              </a:spcAft>
            </a:pPr>
            <a:r>
              <a:rPr lang="en-US" sz="1800" b="1" spc="25">
                <a:solidFill>
                  <a:srgbClr val="185E2B"/>
                </a:solidFill>
                <a:latin typeface="Calibri" panose="02020603050405020304" pitchFamily="2"/>
              </a:rPr>
              <a:t>Verdwijnen bomen en groen, te veel bebouwing, leefbaarheid (8) | Onderhoud groen (3) | 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idx="10"/>
          </p:nvPr>
        </p:nvSpPr>
        <p:spPr>
          <a:xfrm>
            <a:off x="792480" y="6557645"/>
            <a:ext cx="13157200" cy="8401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575" rIns="0" bIns="0" anchor="t">
            <a:normAutofit fontScale="95000"/>
          </a:bodyPr>
          <a:lstStyle/>
          <a:p>
            <a:pPr marL="434340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800" b="1" spc="20">
                <a:solidFill>
                  <a:srgbClr val="081A80"/>
                </a:solidFill>
                <a:latin typeface="Calibri" panose="02020603050405020304" pitchFamily="2"/>
              </a:rPr>
              <a:t>Ontwikkeling Lakermaat, afstemming projecten (2) | </a:t>
            </a:r>
          </a:p>
          <a:p>
            <a:pPr marL="4343400" marR="0" indent="0" algn="l">
              <a:lnSpc>
                <a:spcPts val="1800"/>
              </a:lnSpc>
              <a:spcBef>
                <a:spcPts val="335"/>
              </a:spcBef>
              <a:spcAft>
                <a:spcPts val="2445"/>
              </a:spcAft>
            </a:pPr>
            <a:r>
              <a:rPr lang="en-US" sz="1800" b="1" spc="15">
                <a:solidFill>
                  <a:srgbClr val="081A80"/>
                </a:solidFill>
                <a:latin typeface="Calibri" panose="02020603050405020304" pitchFamily="2"/>
              </a:rPr>
              <a:t>Interesse van buiten de regio (1) | Wateroverlast (1) | 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0"/>
          </p:nvPr>
        </p:nvSpPr>
        <p:spPr>
          <a:xfrm>
            <a:off x="5327650" y="7397750"/>
            <a:ext cx="4121150" cy="274320"/>
          </a:xfrm>
          <a:prstGeom prst="rect">
            <a:avLst/>
          </a:prstGeom>
          <a:noFill/>
          <a:ln w="12065" cmpd="sng">
            <a:solidFill>
              <a:srgbClr val="424446"/>
            </a:solidFill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1700"/>
              </a:lnSpc>
              <a:spcAft>
                <a:spcPts val="190"/>
              </a:spcAft>
            </a:pPr>
            <a:r>
              <a:rPr lang="en-US" sz="1800" b="1" spc="0">
                <a:solidFill>
                  <a:srgbClr val="6FBC82"/>
                </a:solidFill>
                <a:latin typeface="Calibri" panose="02020603050405020304" pitchFamily="2"/>
              </a:rPr>
              <a:t>Afstand industrieterrein/overlast Doc’s 2 (3) 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8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0"/>
          </p:nvPr>
        </p:nvSpPr>
        <p:spPr>
          <a:xfrm>
            <a:off x="2965450" y="863600"/>
            <a:ext cx="9144000" cy="1192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7470" rIns="0" bIns="0" anchor="t">
            <a:normAutofit fontScale="95000"/>
          </a:bodyPr>
          <a:lstStyle/>
          <a:p>
            <a:pPr marL="0" marR="0" indent="0" algn="ctr">
              <a:lnSpc>
                <a:spcPts val="5300"/>
              </a:lnSpc>
              <a:spcAft>
                <a:spcPts val="3410"/>
              </a:spcAft>
            </a:pPr>
            <a:r>
              <a:rPr lang="en-US" sz="4800" spc="45">
                <a:solidFill>
                  <a:srgbClr val="041510"/>
                </a:solidFill>
                <a:latin typeface="Calibri" panose="02020603050405020304" pitchFamily="2"/>
              </a:rPr>
              <a:t>WAT KAN BETER?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0"/>
          </p:nvPr>
        </p:nvSpPr>
        <p:spPr>
          <a:xfrm>
            <a:off x="2965450" y="2056130"/>
            <a:ext cx="9144000" cy="41313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0" rIns="0" bIns="0" anchor="t">
            <a:normAutofit fontScale="95000"/>
          </a:bodyPr>
          <a:lstStyle/>
          <a:p>
            <a:pPr marL="0" marR="0" indent="0" algn="ctr">
              <a:lnSpc>
                <a:spcPts val="1900"/>
              </a:lnSpc>
              <a:spcAft>
                <a:spcPts val="0"/>
              </a:spcAft>
            </a:pPr>
            <a:r>
              <a:rPr lang="en-US" sz="1800" spc="25">
                <a:solidFill>
                  <a:srgbClr val="08132C"/>
                </a:solidFill>
                <a:latin typeface="Calibri" panose="02020603050405020304" pitchFamily="2"/>
              </a:rPr>
              <a:t>Voorzieningen in de Bongerd (8) </a:t>
            </a:r>
          </a:p>
          <a:p>
            <a:pPr marL="0" marR="0" indent="0" algn="ctr">
              <a:lnSpc>
                <a:spcPts val="1900"/>
              </a:lnSpc>
              <a:spcBef>
                <a:spcPts val="2470"/>
              </a:spcBef>
              <a:spcAft>
                <a:spcPts val="0"/>
              </a:spcAft>
            </a:pPr>
            <a:r>
              <a:rPr lang="en-US" sz="1800" spc="30">
                <a:solidFill>
                  <a:srgbClr val="08132C"/>
                </a:solidFill>
                <a:latin typeface="Calibri" panose="02020603050405020304" pitchFamily="2"/>
              </a:rPr>
              <a:t>Afstemming Lakermaat en andere ontwikkelingen in Lengel (3)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spc="0">
                <a:solidFill>
                  <a:srgbClr val="08132C"/>
                </a:solidFill>
                <a:latin typeface="Calibri" panose="02020603050405020304" pitchFamily="2"/>
              </a:rPr>
              <a:t>Planning, snel starten (3)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spc="25">
                <a:solidFill>
                  <a:srgbClr val="08132C"/>
                </a:solidFill>
                <a:latin typeface="Calibri" panose="02020603050405020304" pitchFamily="2"/>
              </a:rPr>
              <a:t>Woningen voor jongeren (3)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spc="25">
                <a:solidFill>
                  <a:srgbClr val="08132C"/>
                </a:solidFill>
                <a:latin typeface="Calibri" panose="02020603050405020304" pitchFamily="2"/>
              </a:rPr>
              <a:t>Toewijzing woningen aan eigen bevolking (3)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spc="25">
                <a:solidFill>
                  <a:srgbClr val="08132C"/>
                </a:solidFill>
                <a:latin typeface="Calibri" panose="02020603050405020304" pitchFamily="2"/>
              </a:rPr>
              <a:t>Uitleg over de aanpak, informatievoorziening (3) </a:t>
            </a:r>
          </a:p>
          <a:p>
            <a:pPr marL="0" marR="0" indent="0" algn="ctr">
              <a:lnSpc>
                <a:spcPts val="1900"/>
              </a:lnSpc>
              <a:spcBef>
                <a:spcPts val="2470"/>
              </a:spcBef>
              <a:spcAft>
                <a:spcPts val="0"/>
              </a:spcAft>
            </a:pPr>
            <a:r>
              <a:rPr lang="en-US" sz="1800" spc="30">
                <a:solidFill>
                  <a:srgbClr val="08132C"/>
                </a:solidFill>
                <a:latin typeface="Calibri" panose="02020603050405020304" pitchFamily="2"/>
              </a:rPr>
              <a:t>Rekening houden met omwonenden (2)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spc="0">
                <a:solidFill>
                  <a:srgbClr val="08132C"/>
                </a:solidFill>
                <a:latin typeface="Calibri" panose="02020603050405020304" pitchFamily="2"/>
              </a:rPr>
              <a:t>Verkeersontsluiting (2)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spc="25">
                <a:solidFill>
                  <a:srgbClr val="08132C"/>
                </a:solidFill>
                <a:latin typeface="Calibri" panose="02020603050405020304" pitchFamily="2"/>
              </a:rPr>
              <a:t>Plan om afval aan te pakken, en stallen van aanhangers (2) </a:t>
            </a:r>
          </a:p>
          <a:p>
            <a:pPr marL="0" marR="0" indent="0" algn="ctr">
              <a:lnSpc>
                <a:spcPts val="1900"/>
              </a:lnSpc>
              <a:spcBef>
                <a:spcPts val="4630"/>
              </a:spcBef>
              <a:spcAft>
                <a:spcPts val="0"/>
              </a:spcAft>
            </a:pPr>
            <a:r>
              <a:rPr lang="en-US" sz="1800" spc="15">
                <a:solidFill>
                  <a:srgbClr val="08132C"/>
                </a:solidFill>
                <a:latin typeface="Calibri" panose="02020603050405020304" pitchFamily="2"/>
              </a:rPr>
              <a:t>Bosmanhuus = centrum Lengel, </a:t>
            </a:r>
            <a:r>
              <a:rPr lang="en-US" sz="1800" u="sng" spc="15">
                <a:solidFill>
                  <a:srgbClr val="08132C"/>
                </a:solidFill>
                <a:latin typeface="Calibri" panose="02020603050405020304" pitchFamily="2"/>
              </a:rPr>
              <a:t> maak winkels en gezondheidscentrum op “kinderwagenterrein” (1)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190"/>
              </a:spcAft>
            </a:pPr>
            <a:r>
              <a:rPr lang="en-US" sz="1800" spc="0">
                <a:solidFill>
                  <a:srgbClr val="08132C"/>
                </a:solidFill>
                <a:latin typeface="Calibri" panose="02020603050405020304" pitchFamily="2"/>
              </a:rPr>
              <a:t>Fasering plannen (1) 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0"/>
          </p:nvPr>
        </p:nvSpPr>
        <p:spPr>
          <a:xfrm>
            <a:off x="7004050" y="6187440"/>
            <a:ext cx="1149350" cy="274320"/>
          </a:xfrm>
          <a:prstGeom prst="rect">
            <a:avLst/>
          </a:prstGeom>
          <a:noFill/>
          <a:ln w="12065" cmpd="sng">
            <a:solidFill>
              <a:srgbClr val="424446"/>
            </a:solidFill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ctr">
              <a:lnSpc>
                <a:spcPts val="1800"/>
              </a:lnSpc>
              <a:spcAft>
                <a:spcPts val="120"/>
              </a:spcAft>
            </a:pPr>
            <a:r>
              <a:rPr lang="en-US" sz="1800" spc="0">
                <a:solidFill>
                  <a:srgbClr val="08132C"/>
                </a:solidFill>
                <a:latin typeface="Calibri" panose="02020603050405020304" pitchFamily="2"/>
              </a:rPr>
              <a:t>Wijkbus (1) 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0"/>
          </p:nvPr>
        </p:nvSpPr>
        <p:spPr>
          <a:xfrm>
            <a:off x="6087110" y="6492240"/>
            <a:ext cx="2938145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ctr">
              <a:lnSpc>
                <a:spcPts val="1600"/>
              </a:lnSpc>
              <a:spcAft>
                <a:spcPts val="120"/>
              </a:spcAft>
            </a:pPr>
            <a:r>
              <a:rPr lang="en-US" sz="1800" spc="25">
                <a:solidFill>
                  <a:srgbClr val="08132C"/>
                </a:solidFill>
                <a:latin typeface="Calibri" panose="02020603050405020304" pitchFamily="2"/>
              </a:rPr>
              <a:t>Minder groen, meer huizen (1) 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0"/>
          </p:nvPr>
        </p:nvSpPr>
        <p:spPr>
          <a:xfrm>
            <a:off x="6379210" y="6790690"/>
            <a:ext cx="2307590" cy="265430"/>
          </a:xfrm>
          <a:prstGeom prst="rect">
            <a:avLst/>
          </a:prstGeom>
          <a:noFill/>
          <a:ln w="12065" cmpd="sng">
            <a:solidFill>
              <a:srgbClr val="48D037"/>
            </a:solidFill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ctr">
              <a:lnSpc>
                <a:spcPts val="1400"/>
              </a:lnSpc>
              <a:spcAft>
                <a:spcPts val="500"/>
              </a:spcAft>
            </a:pPr>
            <a:r>
              <a:rPr lang="en-US" sz="1800" spc="25">
                <a:solidFill>
                  <a:srgbClr val="08132C"/>
                </a:solidFill>
                <a:latin typeface="Calibri" panose="02020603050405020304" pitchFamily="2"/>
              </a:rPr>
              <a:t>Gebied voor honden (1) 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idx="10"/>
          </p:nvPr>
        </p:nvSpPr>
        <p:spPr>
          <a:xfrm>
            <a:off x="5623560" y="7056120"/>
            <a:ext cx="3818890" cy="262255"/>
          </a:xfrm>
          <a:prstGeom prst="rect">
            <a:avLst/>
          </a:prstGeom>
          <a:noFill/>
          <a:ln w="12065" cmpd="sng">
            <a:solidFill>
              <a:srgbClr val="48D037"/>
            </a:solidFill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ctr">
              <a:lnSpc>
                <a:spcPts val="1500"/>
              </a:lnSpc>
              <a:spcAft>
                <a:spcPts val="405"/>
              </a:spcAft>
            </a:pPr>
            <a:r>
              <a:rPr lang="en-US" sz="1800" spc="10">
                <a:solidFill>
                  <a:srgbClr val="08132C"/>
                </a:solidFill>
                <a:latin typeface="Calibri" panose="02020603050405020304" pitchFamily="2"/>
              </a:rPr>
              <a:t>Knarrenhof naar centrum De Bongerd (1) 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0"/>
          </p:nvPr>
        </p:nvSpPr>
        <p:spPr>
          <a:xfrm>
            <a:off x="2965450" y="7318375"/>
            <a:ext cx="9144000" cy="231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ctr">
              <a:lnSpc>
                <a:spcPts val="1700"/>
              </a:lnSpc>
              <a:spcAft>
                <a:spcPts val="120"/>
              </a:spcAft>
            </a:pPr>
            <a:r>
              <a:rPr lang="en-US" sz="1800" spc="25">
                <a:solidFill>
                  <a:srgbClr val="08132C"/>
                </a:solidFill>
                <a:latin typeface="Calibri" panose="02020603050405020304" pitchFamily="2"/>
              </a:rPr>
              <a:t>Regenwater in eigen tuin opvangen (1) 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idx="10"/>
          </p:nvPr>
        </p:nvSpPr>
        <p:spPr>
          <a:xfrm>
            <a:off x="6102350" y="7550150"/>
            <a:ext cx="2922905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>
            <a:normAutofit fontScale="95000"/>
          </a:bodyPr>
          <a:lstStyle/>
          <a:p>
            <a:pPr marL="0" marR="0" indent="0" algn="ctr">
              <a:lnSpc>
                <a:spcPts val="1500"/>
              </a:lnSpc>
              <a:spcAft>
                <a:spcPts val="0"/>
              </a:spcAft>
            </a:pPr>
            <a:r>
              <a:rPr lang="en-US" sz="1800" spc="25">
                <a:solidFill>
                  <a:srgbClr val="08132C"/>
                </a:solidFill>
                <a:latin typeface="Calibri" panose="02020603050405020304" pitchFamily="2"/>
              </a:rPr>
              <a:t>Geen projectontwikkelaars (1) 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idx="10"/>
          </p:nvPr>
        </p:nvSpPr>
        <p:spPr>
          <a:xfrm>
            <a:off x="6102350" y="7863840"/>
            <a:ext cx="2922905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ctr">
              <a:lnSpc>
                <a:spcPts val="1200"/>
              </a:lnSpc>
              <a:spcAft>
                <a:spcPts val="120"/>
              </a:spcAft>
            </a:pPr>
            <a:r>
              <a:rPr lang="en-US" sz="1800" spc="25">
                <a:solidFill>
                  <a:srgbClr val="08132C"/>
                </a:solidFill>
                <a:latin typeface="Calibri" panose="02020603050405020304" pitchFamily="2"/>
              </a:rPr>
              <a:t>Brievenbus bij Dorpshuis (1) 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idx="10"/>
          </p:nvPr>
        </p:nvSpPr>
        <p:spPr>
          <a:xfrm>
            <a:off x="6087110" y="8150225"/>
            <a:ext cx="2938145" cy="2711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ctr">
              <a:lnSpc>
                <a:spcPts val="1300"/>
              </a:lnSpc>
              <a:spcAft>
                <a:spcPts val="425"/>
              </a:spcAft>
            </a:pPr>
            <a:r>
              <a:rPr lang="en-US" sz="1800" spc="0">
                <a:solidFill>
                  <a:srgbClr val="08132C"/>
                </a:solidFill>
                <a:latin typeface="Calibri" panose="02020603050405020304" pitchFamily="2"/>
              </a:rPr>
              <a:t>Snelheid handhaven (1) 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idx="10"/>
          </p:nvPr>
        </p:nvSpPr>
        <p:spPr>
          <a:xfrm>
            <a:off x="2965450" y="8421370"/>
            <a:ext cx="9144000" cy="18656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ctr">
              <a:lnSpc>
                <a:spcPts val="1600"/>
              </a:lnSpc>
              <a:spcAft>
                <a:spcPts val="0"/>
              </a:spcAft>
            </a:pPr>
            <a:r>
              <a:rPr lang="en-US" sz="1800" spc="0">
                <a:solidFill>
                  <a:srgbClr val="08132C"/>
                </a:solidFill>
                <a:latin typeface="Calibri" panose="02020603050405020304" pitchFamily="2"/>
              </a:rPr>
              <a:t>Speelplaats (1) </a:t>
            </a:r>
          </a:p>
          <a:p>
            <a:pPr marL="0" marR="0" indent="0" algn="ctr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spc="0">
                <a:solidFill>
                  <a:srgbClr val="08132C"/>
                </a:solidFill>
                <a:latin typeface="Calibri" panose="02020603050405020304" pitchFamily="2"/>
              </a:rPr>
              <a:t>Bereikbaarheid (1) </a:t>
            </a:r>
          </a:p>
          <a:p>
            <a:pPr marL="0" marR="0" indent="0" algn="ctr">
              <a:lnSpc>
                <a:spcPts val="1800"/>
              </a:lnSpc>
              <a:spcBef>
                <a:spcPts val="330"/>
              </a:spcBef>
              <a:spcAft>
                <a:spcPts val="0"/>
              </a:spcAft>
            </a:pPr>
            <a:r>
              <a:rPr lang="en-US" sz="1800" spc="30">
                <a:solidFill>
                  <a:srgbClr val="08132C"/>
                </a:solidFill>
                <a:latin typeface="Calibri" panose="02020603050405020304" pitchFamily="2"/>
              </a:rPr>
              <a:t>Galamaschool sneller verhuizen (1) </a:t>
            </a:r>
          </a:p>
          <a:p>
            <a:pPr marL="0" marR="0" indent="0" algn="ctr">
              <a:lnSpc>
                <a:spcPts val="1800"/>
              </a:lnSpc>
              <a:spcBef>
                <a:spcPts val="330"/>
              </a:spcBef>
              <a:spcAft>
                <a:spcPts val="0"/>
              </a:spcAft>
            </a:pPr>
            <a:r>
              <a:rPr lang="en-US" sz="1800" spc="0">
                <a:solidFill>
                  <a:srgbClr val="08132C"/>
                </a:solidFill>
                <a:latin typeface="Calibri" panose="02020603050405020304" pitchFamily="2"/>
              </a:rPr>
              <a:t>Groenonderhoud (2) </a:t>
            </a:r>
          </a:p>
          <a:p>
            <a:pPr marL="0" marR="0" indent="0" algn="ctr">
              <a:lnSpc>
                <a:spcPts val="1900"/>
              </a:lnSpc>
              <a:spcBef>
                <a:spcPts val="330"/>
              </a:spcBef>
              <a:spcAft>
                <a:spcPts val="0"/>
              </a:spcAft>
            </a:pPr>
            <a:r>
              <a:rPr lang="en-US" sz="1800" spc="30">
                <a:solidFill>
                  <a:srgbClr val="08132C"/>
                </a:solidFill>
                <a:latin typeface="Calibri" panose="02020603050405020304" pitchFamily="2"/>
              </a:rPr>
              <a:t>Woningbouw voor Lengel, zie Lengel als zelfstandig dorp (1)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spc="30">
                <a:solidFill>
                  <a:srgbClr val="08132C"/>
                </a:solidFill>
                <a:latin typeface="Calibri" panose="02020603050405020304" pitchFamily="2"/>
              </a:rPr>
              <a:t>Parkeren in het gebied oplossen (1) | Minder parkeerplaatsen (1)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120"/>
              </a:spcAft>
            </a:pPr>
            <a:r>
              <a:rPr lang="en-US" sz="1800" spc="25">
                <a:solidFill>
                  <a:srgbClr val="08132C"/>
                </a:solidFill>
                <a:latin typeface="Calibri" panose="02020603050405020304" pitchFamily="2"/>
              </a:rPr>
              <a:t>Hittestress op bedrijventerrein verminderen (1) 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9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0"/>
          </p:nvPr>
        </p:nvSpPr>
        <p:spPr>
          <a:xfrm>
            <a:off x="421640" y="1193800"/>
            <a:ext cx="11950700" cy="8718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3025" rIns="0" bIns="0" anchor="t">
            <a:normAutofit fontScale="95000"/>
          </a:bodyPr>
          <a:lstStyle/>
          <a:p>
            <a:pPr marL="0" marR="0" indent="0" algn="r">
              <a:lnSpc>
                <a:spcPts val="4900"/>
              </a:lnSpc>
              <a:spcAft>
                <a:spcPts val="1345"/>
              </a:spcAft>
            </a:pPr>
            <a:r>
              <a:rPr lang="en-US" sz="4800" spc="75">
                <a:solidFill>
                  <a:srgbClr val="1A2029"/>
                </a:solidFill>
                <a:latin typeface="Calibri" panose="02020603050405020304" pitchFamily="2"/>
              </a:rPr>
              <a:t>Verdere wensen/ideeën/zorgen/aanbevelingen?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0"/>
          </p:nvPr>
        </p:nvSpPr>
        <p:spPr>
          <a:xfrm>
            <a:off x="421640" y="2065655"/>
            <a:ext cx="11950700" cy="22974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/>
          <a:lstStyle/>
          <a:p>
            <a:pPr marL="0" marR="0" indent="0" algn="just">
              <a:lnSpc>
                <a:spcPts val="2900"/>
              </a:lnSpc>
              <a:spcAft>
                <a:spcPts val="0"/>
              </a:spcAft>
            </a:pPr>
            <a:r>
              <a:rPr lang="en-US" sz="2400" spc="0">
                <a:solidFill>
                  <a:srgbClr val="000000"/>
                </a:solidFill>
                <a:latin typeface="Calibri" panose="02020603050405020304" pitchFamily="2"/>
              </a:rPr>
              <a:t>• </a:t>
            </a:r>
          </a:p>
          <a:p>
            <a:pPr marL="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>
                <a:solidFill>
                  <a:srgbClr val="000000"/>
                </a:solidFill>
                <a:latin typeface="Calibri" panose="02020603050405020304" pitchFamily="2"/>
              </a:rPr>
              <a:t>• </a:t>
            </a:r>
          </a:p>
          <a:p>
            <a:pPr marL="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>
                <a:solidFill>
                  <a:srgbClr val="000000"/>
                </a:solidFill>
                <a:latin typeface="Calibri" panose="02020603050405020304" pitchFamily="2"/>
              </a:rPr>
              <a:t>• </a:t>
            </a:r>
          </a:p>
          <a:p>
            <a:pPr marL="0" marR="0" indent="0" algn="just">
              <a:lnSpc>
                <a:spcPts val="2900"/>
              </a:lnSpc>
              <a:spcBef>
                <a:spcPts val="0"/>
              </a:spcBef>
              <a:spcAft>
                <a:spcPts val="6505"/>
              </a:spcAft>
            </a:pPr>
            <a:r>
              <a:rPr lang="en-US" sz="2400" spc="0">
                <a:solidFill>
                  <a:srgbClr val="000000"/>
                </a:solidFill>
                <a:latin typeface="Calibri" panose="02020603050405020304" pitchFamily="2"/>
              </a:rPr>
              <a:t>• 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0"/>
          </p:nvPr>
        </p:nvSpPr>
        <p:spPr>
          <a:xfrm>
            <a:off x="475615" y="4363085"/>
            <a:ext cx="8293100" cy="2724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0" rIns="0" bIns="0" anchor="t">
            <a:normAutofit fontScale="95000"/>
          </a:bodyPr>
          <a:lstStyle/>
          <a:p>
            <a:pPr marL="0" marR="0" indent="0" algn="l">
              <a:lnSpc>
                <a:spcPts val="1900"/>
              </a:lnSpc>
              <a:spcAft>
                <a:spcPts val="20"/>
              </a:spcAft>
              <a:tabLst>
                <a:tab pos="8321040" algn="r"/>
              </a:tabLst>
            </a:pPr>
            <a:r>
              <a:rPr lang="en-US" sz="1800" spc="0">
                <a:solidFill>
                  <a:srgbClr val="000000"/>
                </a:solidFill>
                <a:latin typeface="Calibri" panose="02020603050405020304" pitchFamily="2"/>
              </a:rPr>
              <a:t>U kunt ook later via de mail reageren, via mailadres: oostkijktvooruit@montferland.info 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0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0"/>
          </p:nvPr>
        </p:nvSpPr>
        <p:spPr>
          <a:xfrm>
            <a:off x="466090" y="1054100"/>
            <a:ext cx="8294370" cy="47415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2725" rIns="0" bIns="0" anchor="t">
            <a:normAutofit fontScale="95000"/>
          </a:bodyPr>
          <a:lstStyle/>
          <a:p>
            <a:pPr marL="45720" marR="0" indent="0" algn="l">
              <a:lnSpc>
                <a:spcPts val="4900"/>
              </a:lnSpc>
              <a:spcAft>
                <a:spcPts val="0"/>
              </a:spcAft>
            </a:pPr>
            <a:r>
              <a:rPr lang="en-US" sz="4800" spc="-95">
                <a:solidFill>
                  <a:srgbClr val="1A2029"/>
                </a:solidFill>
                <a:latin typeface="Calibri" panose="02020603050405020304" pitchFamily="2"/>
              </a:rPr>
              <a:t>Vervolg : </a:t>
            </a:r>
          </a:p>
          <a:p>
            <a:pPr marL="45720" marR="0" indent="182880" algn="l">
              <a:lnSpc>
                <a:spcPts val="2000"/>
              </a:lnSpc>
              <a:spcBef>
                <a:spcPts val="1365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30">
                <a:solidFill>
                  <a:srgbClr val="000000"/>
                </a:solidFill>
                <a:latin typeface="Calibri" panose="02020603050405020304" pitchFamily="2"/>
              </a:rPr>
              <a:t>na deze avond wordt een definitief stedenbouwkundig plan gemaakt; </a:t>
            </a:r>
          </a:p>
          <a:p>
            <a:pPr marL="45720" marR="0" indent="182880" algn="l">
              <a:lnSpc>
                <a:spcPts val="2000"/>
              </a:lnSpc>
              <a:spcBef>
                <a:spcPts val="210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25">
                <a:solidFill>
                  <a:srgbClr val="000000"/>
                </a:solidFill>
                <a:latin typeface="Calibri" panose="02020603050405020304" pitchFamily="2"/>
              </a:rPr>
              <a:t>er volgt een bestuurlijk besluit en een keuze voor plan A of B; </a:t>
            </a:r>
          </a:p>
          <a:p>
            <a:pPr marL="45720" marR="0" indent="182880" algn="l">
              <a:lnSpc>
                <a:spcPts val="2000"/>
              </a:lnSpc>
              <a:spcBef>
                <a:spcPts val="210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30">
                <a:solidFill>
                  <a:srgbClr val="000000"/>
                </a:solidFill>
                <a:latin typeface="Calibri" panose="02020603050405020304" pitchFamily="2"/>
              </a:rPr>
              <a:t>daarna komt er een bestemmingsplan (met inspraakmogelijkheden) </a:t>
            </a:r>
          </a:p>
          <a:p>
            <a:pPr marL="45720" marR="0" indent="0" algn="l">
              <a:lnSpc>
                <a:spcPts val="4900"/>
              </a:lnSpc>
              <a:spcBef>
                <a:spcPts val="5750"/>
              </a:spcBef>
              <a:spcAft>
                <a:spcPts val="0"/>
              </a:spcAft>
            </a:pPr>
            <a:r>
              <a:rPr lang="en-US" sz="4800" spc="5">
                <a:solidFill>
                  <a:srgbClr val="1A2029"/>
                </a:solidFill>
                <a:latin typeface="Calibri" panose="02020603050405020304" pitchFamily="2"/>
              </a:rPr>
              <a:t>Plannen worden gepubliceerd op : </a:t>
            </a:r>
          </a:p>
          <a:p>
            <a:pPr marL="45720" marR="0" indent="182880" algn="l">
              <a:lnSpc>
                <a:spcPts val="2000"/>
              </a:lnSpc>
              <a:spcBef>
                <a:spcPts val="1845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30">
                <a:solidFill>
                  <a:srgbClr val="000000"/>
                </a:solidFill>
                <a:latin typeface="Calibri" panose="02020603050405020304" pitchFamily="2"/>
              </a:rPr>
              <a:t>www.montferland.info/woningbouw </a:t>
            </a:r>
          </a:p>
          <a:p>
            <a:pPr marL="45720" marR="0" indent="182880" algn="l">
              <a:lnSpc>
                <a:spcPts val="2000"/>
              </a:lnSpc>
              <a:spcBef>
                <a:spcPts val="210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u="sng" spc="0">
                <a:solidFill>
                  <a:srgbClr val="0000FF"/>
                </a:solidFill>
                <a:latin typeface="Calibri" panose="02020603050405020304" pitchFamily="2"/>
              </a:rPr>
              <a:t>www.oostkijktvooruit.nl</a:t>
            </a:r>
          </a:p>
          <a:p>
            <a:pPr marL="45720" marR="0" indent="182880" algn="l">
              <a:lnSpc>
                <a:spcPts val="2000"/>
              </a:lnSpc>
              <a:spcBef>
                <a:spcPts val="210"/>
              </a:spcBef>
              <a:spcAft>
                <a:spcPts val="4365"/>
              </a:spcAft>
              <a:buFont typeface="Symbol"/>
              <a:buChar char="·"/>
            </a:pPr>
            <a:r>
              <a:rPr lang="en-US" sz="1800" u="sng" spc="30">
                <a:solidFill>
                  <a:srgbClr val="0000FF"/>
                </a:solidFill>
                <a:latin typeface="Calibri" panose="02020603050405020304" pitchFamily="2"/>
              </a:rPr>
              <a:t>https://www.facebook.com/sheerenbergoostkijktvooruit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0"/>
          </p:nvPr>
        </p:nvSpPr>
        <p:spPr>
          <a:xfrm>
            <a:off x="466090" y="5795645"/>
            <a:ext cx="8294370" cy="2749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0" rIns="0" bIns="0" anchor="t">
            <a:normAutofit fontScale="95000"/>
          </a:bodyPr>
          <a:lstStyle/>
          <a:p>
            <a:pPr marL="45720" marR="0" indent="0" algn="l">
              <a:lnSpc>
                <a:spcPts val="1900"/>
              </a:lnSpc>
              <a:spcAft>
                <a:spcPts val="45"/>
              </a:spcAft>
            </a:pPr>
            <a:r>
              <a:rPr lang="en-US" sz="1800" spc="25">
                <a:solidFill>
                  <a:srgbClr val="000000"/>
                </a:solidFill>
                <a:latin typeface="Calibri" panose="02020603050405020304" pitchFamily="2"/>
              </a:rPr>
              <a:t>Op- en aanmerkingen en vragen via oostkijktvooruit@montferland.info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0"/>
          </p:nvPr>
        </p:nvSpPr>
        <p:spPr>
          <a:xfrm>
            <a:off x="1036320" y="1308100"/>
            <a:ext cx="12661900" cy="13576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8105" rIns="0" bIns="0" anchor="t">
            <a:normAutofit fontScale="95000"/>
          </a:bodyPr>
          <a:lstStyle/>
          <a:p>
            <a:pPr marL="0" marR="0" indent="0" algn="l">
              <a:lnSpc>
                <a:spcPts val="4900"/>
              </a:lnSpc>
              <a:spcAft>
                <a:spcPts val="5180"/>
              </a:spcAft>
            </a:pPr>
            <a:r>
              <a:rPr lang="en-US" sz="4800" spc="80">
                <a:solidFill>
                  <a:srgbClr val="1A2029"/>
                </a:solidFill>
                <a:latin typeface="Calibri" panose="02020603050405020304" pitchFamily="2"/>
              </a:rPr>
              <a:t>Wat hebben we al gedaan?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0"/>
          </p:nvPr>
        </p:nvSpPr>
        <p:spPr>
          <a:xfrm>
            <a:off x="1036320" y="2665730"/>
            <a:ext cx="12661900" cy="23044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575" rIns="0" bIns="0" anchor="t">
            <a:normAutofit fontScale="95000"/>
          </a:bodyPr>
          <a:lstStyle/>
          <a:p>
            <a:pPr marL="0" marR="0" indent="228600" algn="l">
              <a:lnSpc>
                <a:spcPts val="1900"/>
              </a:lnSpc>
              <a:spcAft>
                <a:spcPts val="0"/>
              </a:spcAft>
              <a:buFont typeface="Symbol"/>
              <a:buChar char="·"/>
            </a:pPr>
            <a:r>
              <a:rPr lang="en-US" sz="1800" spc="25">
                <a:solidFill>
                  <a:srgbClr val="000000"/>
                </a:solidFill>
                <a:latin typeface="Calibri" panose="02020603050405020304" pitchFamily="2"/>
              </a:rPr>
              <a:t>samen met bewoners een visie gemaakt voor heel ‘s-Heerenberg Oost (op basis van een enquête en bewonersbijeenkomsten in 2021) </a:t>
            </a:r>
          </a:p>
          <a:p>
            <a:pPr marL="0" marR="0" indent="228600" algn="l">
              <a:lnSpc>
                <a:spcPts val="1900"/>
              </a:lnSpc>
              <a:spcBef>
                <a:spcPts val="240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30">
                <a:solidFill>
                  <a:srgbClr val="000000"/>
                </a:solidFill>
                <a:latin typeface="Calibri" panose="02020603050405020304" pitchFamily="2"/>
              </a:rPr>
              <a:t>ideeën uitgewerkt voor de verschillende deelgebieden </a:t>
            </a:r>
          </a:p>
          <a:p>
            <a:pPr marL="0" marR="0" indent="228600" algn="l">
              <a:lnSpc>
                <a:spcPts val="1900"/>
              </a:lnSpc>
              <a:spcBef>
                <a:spcPts val="215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25">
                <a:solidFill>
                  <a:srgbClr val="000000"/>
                </a:solidFill>
                <a:latin typeface="Calibri" panose="02020603050405020304" pitchFamily="2"/>
              </a:rPr>
              <a:t>vastgesteld door de gemeenteraad en Plavei (2022) </a:t>
            </a:r>
          </a:p>
          <a:p>
            <a:pPr marL="0" marR="0" indent="228600" algn="l">
              <a:lnSpc>
                <a:spcPts val="1900"/>
              </a:lnSpc>
              <a:spcBef>
                <a:spcPts val="215"/>
              </a:spcBef>
              <a:spcAft>
                <a:spcPts val="9455"/>
              </a:spcAft>
              <a:buFont typeface="Symbol"/>
              <a:buChar char="·"/>
            </a:pPr>
            <a:r>
              <a:rPr lang="en-US" sz="1800" spc="30">
                <a:solidFill>
                  <a:srgbClr val="000000"/>
                </a:solidFill>
                <a:latin typeface="Calibri" panose="02020603050405020304" pitchFamily="2"/>
              </a:rPr>
              <a:t>informatiebijeenkomst november 2022: welke wensen zijn er bij omwonenden van het VVL terrein? 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0"/>
          </p:nvPr>
        </p:nvSpPr>
        <p:spPr>
          <a:xfrm>
            <a:off x="1036320" y="4970145"/>
            <a:ext cx="12661900" cy="13531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0485" rIns="0" bIns="0" anchor="t">
            <a:normAutofit fontScale="95000"/>
          </a:bodyPr>
          <a:lstStyle/>
          <a:p>
            <a:pPr marL="0" marR="0" indent="0" algn="l">
              <a:lnSpc>
                <a:spcPts val="5300"/>
              </a:lnSpc>
              <a:spcAft>
                <a:spcPts val="4755"/>
              </a:spcAft>
            </a:pPr>
            <a:r>
              <a:rPr lang="en-US" sz="4800" spc="0">
                <a:solidFill>
                  <a:srgbClr val="1A2029"/>
                </a:solidFill>
                <a:latin typeface="Calibri" panose="02020603050405020304" pitchFamily="2"/>
              </a:rPr>
              <a:t>Vanavond: 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0"/>
          </p:nvPr>
        </p:nvSpPr>
        <p:spPr>
          <a:xfrm>
            <a:off x="1036320" y="6323330"/>
            <a:ext cx="12661900" cy="7346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575" rIns="0" bIns="0" anchor="t">
            <a:normAutofit fontScale="95000"/>
          </a:bodyPr>
          <a:lstStyle/>
          <a:p>
            <a:pPr marL="0" marR="0" indent="228600" algn="l">
              <a:lnSpc>
                <a:spcPts val="1900"/>
              </a:lnSpc>
              <a:spcAft>
                <a:spcPts val="3550"/>
              </a:spcAft>
              <a:buFont typeface="Symbol"/>
              <a:buChar char="·"/>
            </a:pPr>
            <a:r>
              <a:rPr lang="en-US" sz="1800" spc="30">
                <a:solidFill>
                  <a:srgbClr val="000000"/>
                </a:solidFill>
                <a:latin typeface="Calibri" panose="02020603050405020304" pitchFamily="2"/>
              </a:rPr>
              <a:t>terugblik de informatiebijeenkomst van november, wat zijn uw wensen en aanbevelingen 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0"/>
          </p:nvPr>
        </p:nvSpPr>
        <p:spPr>
          <a:xfrm>
            <a:off x="1048385" y="7058025"/>
            <a:ext cx="8699500" cy="3206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0" rIns="0" bIns="0" anchor="t">
            <a:normAutofit fontScale="95000"/>
          </a:bodyPr>
          <a:lstStyle/>
          <a:p>
            <a:pPr marL="0" marR="0" indent="228600" algn="l">
              <a:lnSpc>
                <a:spcPts val="1900"/>
              </a:lnSpc>
              <a:spcAft>
                <a:spcPts val="310"/>
              </a:spcAft>
              <a:buFont typeface="Symbol"/>
              <a:buChar char="·"/>
            </a:pPr>
            <a:r>
              <a:rPr lang="en-US" sz="1800" spc="20">
                <a:solidFill>
                  <a:srgbClr val="000000"/>
                </a:solidFill>
                <a:latin typeface="Calibri" panose="02020603050405020304" pitchFamily="2"/>
              </a:rPr>
              <a:t>presentatie van het plan, toelichting welke op- en aanmerkingen hebben we meegenomen?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0"/>
          </p:nvPr>
        </p:nvSpPr>
        <p:spPr>
          <a:xfrm>
            <a:off x="463550" y="1219200"/>
            <a:ext cx="14033500" cy="12058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5725" rIns="0" bIns="0" anchor="t">
            <a:normAutofit fontScale="95000"/>
          </a:bodyPr>
          <a:lstStyle/>
          <a:p>
            <a:pPr marL="5394960" marR="0" indent="0" algn="l">
              <a:lnSpc>
                <a:spcPts val="5300"/>
              </a:lnSpc>
              <a:spcAft>
                <a:spcPts val="3475"/>
              </a:spcAft>
            </a:pPr>
            <a:r>
              <a:rPr lang="en-US" sz="4850" spc="0">
                <a:solidFill>
                  <a:srgbClr val="041510"/>
                </a:solidFill>
                <a:latin typeface="Calibri" panose="02020603050405020304" pitchFamily="2"/>
              </a:rPr>
              <a:t>WENSEN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0"/>
          </p:nvPr>
        </p:nvSpPr>
        <p:spPr>
          <a:xfrm>
            <a:off x="463550" y="2425065"/>
            <a:ext cx="14033500" cy="73412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0" rIns="0" bIns="0" anchor="t">
            <a:normAutofit fontScale="95000"/>
          </a:bodyPr>
          <a:lstStyle/>
          <a:p>
            <a:pPr marL="0" marR="0" indent="0" algn="ctr">
              <a:lnSpc>
                <a:spcPts val="1900"/>
              </a:lnSpc>
              <a:spcAft>
                <a:spcPts val="0"/>
              </a:spcAft>
            </a:pPr>
            <a:r>
              <a:rPr lang="en-US" sz="1800" b="1" spc="35">
                <a:solidFill>
                  <a:srgbClr val="EC5F18"/>
                </a:solidFill>
                <a:latin typeface="Calibri" panose="02020603050405020304" pitchFamily="2"/>
              </a:rPr>
              <a:t>Knarrenhof, seniorenwoningen, levensloopbestendig (13) | Duurzame woningen en energiezuinig (10) |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b="1" spc="45">
                <a:solidFill>
                  <a:srgbClr val="EC5F18"/>
                </a:solidFill>
                <a:latin typeface="Calibri" panose="02020603050405020304" pitchFamily="2"/>
              </a:rPr>
              <a:t>Woningen voor “Montferlanders” (9) | Betaalbare woningen (8) |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b="1" spc="35">
                <a:solidFill>
                  <a:srgbClr val="EC5F18"/>
                </a:solidFill>
                <a:latin typeface="Calibri" panose="02020603050405020304" pitchFamily="2"/>
              </a:rPr>
              <a:t>Vrije sector kavels (6) | Dorps karakter nieuwe woonwijk, speels, anders dan anders, gemeenschapszin (6) | </a:t>
            </a:r>
          </a:p>
          <a:p>
            <a:pPr marL="0" marR="0" indent="0" algn="ctr">
              <a:lnSpc>
                <a:spcPts val="1900"/>
              </a:lnSpc>
              <a:spcBef>
                <a:spcPts val="330"/>
              </a:spcBef>
              <a:spcAft>
                <a:spcPts val="0"/>
              </a:spcAft>
            </a:pPr>
            <a:r>
              <a:rPr lang="en-US" sz="1800" b="1" spc="30">
                <a:solidFill>
                  <a:srgbClr val="EC5F18"/>
                </a:solidFill>
                <a:latin typeface="Calibri" panose="02020603050405020304" pitchFamily="2"/>
              </a:rPr>
              <a:t>Starterswoningen (5) | Knarrenhof ook voor jongeren (5) | Huizen met tuintje (5) | </a:t>
            </a:r>
          </a:p>
          <a:p>
            <a:pPr marL="0" marR="0" indent="0" algn="ctr">
              <a:lnSpc>
                <a:spcPts val="1900"/>
              </a:lnSpc>
              <a:spcBef>
                <a:spcPts val="305"/>
              </a:spcBef>
              <a:spcAft>
                <a:spcPts val="0"/>
              </a:spcAft>
            </a:pPr>
            <a:r>
              <a:rPr lang="en-US" sz="1800" b="1" spc="35">
                <a:solidFill>
                  <a:srgbClr val="EC5F18"/>
                </a:solidFill>
                <a:latin typeface="Calibri" panose="02020603050405020304" pitchFamily="2"/>
              </a:rPr>
              <a:t>Geen Knarrenhof (4) | Laagbouw (4) | Gevarieerd woningaanbod, mix van woningen (4) | </a:t>
            </a:r>
          </a:p>
          <a:p>
            <a:pPr marL="137160" marR="0" indent="0" algn="l">
              <a:lnSpc>
                <a:spcPts val="1900"/>
              </a:lnSpc>
              <a:spcBef>
                <a:spcPts val="330"/>
              </a:spcBef>
              <a:spcAft>
                <a:spcPts val="0"/>
              </a:spcAft>
            </a:pPr>
            <a:r>
              <a:rPr lang="en-US" sz="1800" b="1" spc="35">
                <a:solidFill>
                  <a:srgbClr val="EC5F18"/>
                </a:solidFill>
                <a:latin typeface="Calibri" panose="02020603050405020304" pitchFamily="2"/>
              </a:rPr>
              <a:t>Minder huurwoningen dan 40%, is te veel (3) | VVL terrein is Lengel, geen ’s Heerenberg, ook bouwen voor Lengel (2) | Modulaire woningen (2) |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b="1" spc="30">
                <a:solidFill>
                  <a:srgbClr val="EC5F18"/>
                </a:solidFill>
                <a:latin typeface="Calibri" panose="02020603050405020304" pitchFamily="2"/>
              </a:rPr>
              <a:t>Toekomstbestendige woningen, mogelijkheid voor uitbreiding (1) | Zelf grond bij kunnen kopen achter het bestaande huis (1) |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b="1" spc="35">
                <a:solidFill>
                  <a:srgbClr val="EC5F18"/>
                </a:solidFill>
                <a:latin typeface="Calibri" panose="02020603050405020304" pitchFamily="2"/>
              </a:rPr>
              <a:t>Voorkeur voor vrijstaande woningen aan Veenseweg, combinatie met groen (1) | Woning op het zuiden (1) </a:t>
            </a:r>
          </a:p>
          <a:p>
            <a:pPr marL="0" marR="0" indent="0" algn="ctr">
              <a:lnSpc>
                <a:spcPts val="1900"/>
              </a:lnSpc>
              <a:spcBef>
                <a:spcPts val="335"/>
              </a:spcBef>
              <a:spcAft>
                <a:spcPts val="0"/>
              </a:spcAft>
            </a:pPr>
            <a:r>
              <a:rPr lang="en-US" sz="1800" b="1" spc="35">
                <a:solidFill>
                  <a:srgbClr val="EC5F18"/>
                </a:solidFill>
                <a:latin typeface="Calibri" panose="02020603050405020304" pitchFamily="2"/>
              </a:rPr>
              <a:t>woningen en schuren met een groen dak , sedem, ook bij bestaande “platte” gebouwen (1) </a:t>
            </a:r>
          </a:p>
          <a:p>
            <a:pPr marL="0" marR="0" indent="0" algn="ctr">
              <a:lnSpc>
                <a:spcPts val="1900"/>
              </a:lnSpc>
              <a:spcBef>
                <a:spcPts val="2470"/>
              </a:spcBef>
              <a:spcAft>
                <a:spcPts val="0"/>
              </a:spcAft>
            </a:pPr>
            <a:r>
              <a:rPr lang="en-US" sz="1800" b="1" spc="35">
                <a:solidFill>
                  <a:srgbClr val="716768"/>
                </a:solidFill>
                <a:latin typeface="Calibri" panose="02020603050405020304" pitchFamily="2"/>
              </a:rPr>
              <a:t>Veilige fietspaden, aansluitingen voor fietsers (4) | Geen sluipverkeer door Koppelpaarden, Klomp, Huisakker (4) </a:t>
            </a:r>
          </a:p>
          <a:p>
            <a:pPr marL="0" marR="0" indent="0" algn="ctr">
              <a:lnSpc>
                <a:spcPts val="1900"/>
              </a:lnSpc>
              <a:spcBef>
                <a:spcPts val="335"/>
              </a:spcBef>
              <a:spcAft>
                <a:spcPts val="0"/>
              </a:spcAft>
            </a:pPr>
            <a:r>
              <a:rPr lang="en-US" sz="1800" b="1" spc="35">
                <a:solidFill>
                  <a:srgbClr val="716768"/>
                </a:solidFill>
                <a:latin typeface="Calibri" panose="02020603050405020304" pitchFamily="2"/>
              </a:rPr>
              <a:t>Pas op met extra verkeer door de Antoniusstraat (2) | Geen parkeerplaatsen bij bestaande woningen, parkeren voor nieuwe woningen (2) | </a:t>
            </a:r>
          </a:p>
          <a:p>
            <a:pPr marL="0" marR="0" indent="0" algn="l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b="1" spc="25">
                <a:solidFill>
                  <a:srgbClr val="716768"/>
                </a:solidFill>
                <a:latin typeface="Calibri" panose="02020603050405020304" pitchFamily="2"/>
              </a:rPr>
              <a:t>Keuze maken voor ontsluiting, duidelijkheid gewenst (2) | Verkeersveiligheid oude Kapelstraat (1) |Parkeerplaats VVL behouden, geen woningen (1) </a:t>
            </a:r>
          </a:p>
          <a:p>
            <a:pPr marL="0" marR="0" indent="0" algn="ctr">
              <a:lnSpc>
                <a:spcPts val="1900"/>
              </a:lnSpc>
              <a:spcBef>
                <a:spcPts val="3215"/>
              </a:spcBef>
              <a:spcAft>
                <a:spcPts val="0"/>
              </a:spcAft>
            </a:pPr>
            <a:r>
              <a:rPr lang="en-US" sz="1800" b="1" spc="35">
                <a:solidFill>
                  <a:srgbClr val="BE002D"/>
                </a:solidFill>
                <a:latin typeface="Calibri" panose="02020603050405020304" pitchFamily="2"/>
              </a:rPr>
              <a:t>Voorzieningen in Bongerd, gezondheidscentrum, winkels (5) | Bosmanhuus met parkeerplaats behouden (3) | Kermisterrein moet blijven (2)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b="1" spc="30">
                <a:solidFill>
                  <a:srgbClr val="BE002D"/>
                </a:solidFill>
                <a:latin typeface="Calibri" panose="02020603050405020304" pitchFamily="2"/>
              </a:rPr>
              <a:t>Voormalig fabrieksterrein Antoniusstraat als groen evenemententerrein (1) | Boerderijwinkel (1) | Fietsenwinkel (1) | Kinderboerderij (1) | </a:t>
            </a:r>
          </a:p>
          <a:p>
            <a:pPr marL="0" marR="0" indent="0" algn="ctr">
              <a:lnSpc>
                <a:spcPts val="1900"/>
              </a:lnSpc>
              <a:spcBef>
                <a:spcPts val="330"/>
              </a:spcBef>
              <a:spcAft>
                <a:spcPts val="0"/>
              </a:spcAft>
            </a:pPr>
            <a:r>
              <a:rPr lang="en-US" sz="1800" b="1" spc="30">
                <a:solidFill>
                  <a:srgbClr val="BE002D"/>
                </a:solidFill>
                <a:latin typeface="Calibri" panose="02020603050405020304" pitchFamily="2"/>
              </a:rPr>
              <a:t>supermarkt op industrieterrein (1) </a:t>
            </a:r>
          </a:p>
          <a:p>
            <a:pPr marL="0" marR="0" indent="0" algn="l">
              <a:lnSpc>
                <a:spcPts val="1900"/>
              </a:lnSpc>
              <a:spcBef>
                <a:spcPts val="2465"/>
              </a:spcBef>
              <a:spcAft>
                <a:spcPts val="0"/>
              </a:spcAft>
            </a:pPr>
            <a:r>
              <a:rPr lang="en-US" sz="1800" b="1" spc="30">
                <a:solidFill>
                  <a:srgbClr val="185E2B"/>
                </a:solidFill>
                <a:latin typeface="Calibri" panose="02020603050405020304" pitchFamily="2"/>
              </a:rPr>
              <a:t>Groene wijk, natuur(beleving) (9) | Groenstrook of ruimte achter bestaande woningen, oostzijde en zuidzijde plangebied (4) | Bomen(rij) behouden </a:t>
            </a:r>
          </a:p>
          <a:p>
            <a:pPr marL="0" marR="0" indent="0" algn="ctr">
              <a:lnSpc>
                <a:spcPts val="1900"/>
              </a:lnSpc>
              <a:spcBef>
                <a:spcPts val="330"/>
              </a:spcBef>
              <a:spcAft>
                <a:spcPts val="0"/>
              </a:spcAft>
            </a:pPr>
            <a:r>
              <a:rPr lang="en-US" sz="1800" b="1" spc="35">
                <a:solidFill>
                  <a:srgbClr val="185E2B"/>
                </a:solidFill>
                <a:latin typeface="Calibri" panose="02020603050405020304" pitchFamily="2"/>
              </a:rPr>
              <a:t>(3) | Speelvoorzieningen kinderen, behoud speelplaats (3) | Speelweide honden (3) | </a:t>
            </a:r>
          </a:p>
          <a:p>
            <a:pPr marL="0" marR="0" indent="0" algn="l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b="1" spc="35">
                <a:solidFill>
                  <a:srgbClr val="185E2B"/>
                </a:solidFill>
                <a:latin typeface="Calibri" panose="02020603050405020304" pitchFamily="2"/>
              </a:rPr>
              <a:t>Minder openbaar groen (1) Gedempte sloot achter monument open maken en verbinden, combineren met voetpad (1) | Maak mogelijkheden voor </a:t>
            </a:r>
          </a:p>
          <a:p>
            <a:pPr marL="1005840" marR="0" indent="0" algn="l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b="1" spc="35">
                <a:solidFill>
                  <a:srgbClr val="185E2B"/>
                </a:solidFill>
                <a:latin typeface="Calibri" panose="02020603050405020304" pitchFamily="2"/>
              </a:rPr>
              <a:t>vleermuizen, steenuilen en ransuilen (1) | Outdoor sport, buiten fitness (1) | Trimparcours door de wijk (1) | Jeu de boulles (1) </a:t>
            </a:r>
          </a:p>
          <a:p>
            <a:pPr marL="3886200" marR="0" indent="0" algn="l">
              <a:lnSpc>
                <a:spcPts val="1900"/>
              </a:lnSpc>
              <a:spcBef>
                <a:spcPts val="2495"/>
              </a:spcBef>
              <a:spcAft>
                <a:spcPts val="0"/>
              </a:spcAft>
            </a:pPr>
            <a:r>
              <a:rPr lang="en-US" sz="1800" b="1" spc="35">
                <a:solidFill>
                  <a:srgbClr val="081A80"/>
                </a:solidFill>
                <a:latin typeface="Calibri" panose="02020603050405020304" pitchFamily="2"/>
              </a:rPr>
              <a:t>Afstemming Lakermaat/integraal plan (2) | Wateroverlast Veenweg oplossen (1) </a:t>
            </a:r>
          </a:p>
          <a:p>
            <a:pPr marL="0" marR="0" indent="0" algn="ctr">
              <a:lnSpc>
                <a:spcPts val="1900"/>
              </a:lnSpc>
              <a:spcBef>
                <a:spcPts val="3215"/>
              </a:spcBef>
              <a:spcAft>
                <a:spcPts val="95"/>
              </a:spcAft>
            </a:pPr>
            <a:r>
              <a:rPr lang="en-US" sz="1800" b="1" spc="30">
                <a:solidFill>
                  <a:srgbClr val="6FBC82"/>
                </a:solidFill>
                <a:latin typeface="Calibri" panose="02020603050405020304" pitchFamily="2"/>
              </a:rPr>
              <a:t>Groene energiewijk (1) | Laadpalen voor elektrische auto’s (1)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4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0"/>
          </p:nvPr>
        </p:nvSpPr>
        <p:spPr>
          <a:xfrm>
            <a:off x="792480" y="1219200"/>
            <a:ext cx="13157200" cy="11779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5565" rIns="0" bIns="0" anchor="t">
            <a:normAutofit fontScale="95000"/>
          </a:bodyPr>
          <a:lstStyle/>
          <a:p>
            <a:pPr marL="4983480" marR="0" indent="0" algn="l">
              <a:lnSpc>
                <a:spcPts val="5200"/>
              </a:lnSpc>
              <a:spcAft>
                <a:spcPts val="3425"/>
              </a:spcAft>
            </a:pPr>
            <a:r>
              <a:rPr lang="en-US" sz="4750" spc="0">
                <a:solidFill>
                  <a:srgbClr val="041510"/>
                </a:solidFill>
                <a:latin typeface="Calibri" panose="02020603050405020304" pitchFamily="2"/>
              </a:rPr>
              <a:t>ZORGEN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0"/>
          </p:nvPr>
        </p:nvSpPr>
        <p:spPr>
          <a:xfrm>
            <a:off x="792480" y="2397125"/>
            <a:ext cx="13157200" cy="52355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575" rIns="0" bIns="0" anchor="t">
            <a:normAutofit fontScale="95000"/>
          </a:bodyPr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800" b="1" spc="20">
                <a:solidFill>
                  <a:srgbClr val="EC5F18"/>
                </a:solidFill>
                <a:latin typeface="Calibri" panose="02020603050405020304" pitchFamily="2"/>
              </a:rPr>
              <a:t>Te veel sociale huur (7) | Te dure woningen (5) | Nieuwe woonwijk duurt lang (3) | </a:t>
            </a:r>
          </a:p>
          <a:p>
            <a:pPr marL="0" marR="0" indent="0" algn="ctr">
              <a:lnSpc>
                <a:spcPts val="1800"/>
              </a:lnSpc>
              <a:spcBef>
                <a:spcPts val="335"/>
              </a:spcBef>
              <a:spcAft>
                <a:spcPts val="0"/>
              </a:spcAft>
            </a:pPr>
            <a:r>
              <a:rPr lang="en-US" sz="1800" b="1" spc="20">
                <a:solidFill>
                  <a:srgbClr val="EC5F18"/>
                </a:solidFill>
                <a:latin typeface="Calibri" panose="02020603050405020304" pitchFamily="2"/>
              </a:rPr>
              <a:t>Privacy (2) | Verpaupering ‘s-Heerenberg-oost (2) | Te veel mensen van elders in de wijk (2) | </a:t>
            </a:r>
          </a:p>
          <a:p>
            <a:pPr marL="0" marR="0" indent="0" algn="ctr">
              <a:lnSpc>
                <a:spcPts val="1800"/>
              </a:lnSpc>
              <a:spcBef>
                <a:spcPts val="335"/>
              </a:spcBef>
              <a:spcAft>
                <a:spcPts val="0"/>
              </a:spcAft>
            </a:pPr>
            <a:r>
              <a:rPr lang="en-US" sz="1800" b="1" spc="25">
                <a:solidFill>
                  <a:srgbClr val="EC5F18"/>
                </a:solidFill>
                <a:latin typeface="Calibri" panose="02020603050405020304" pitchFamily="2"/>
              </a:rPr>
              <a:t>Waardedaling huis (1) | Bouwwerkzaamheden/schade aan huis (1) | Te veel aandacht voor senioren (1) | Bang voor appartementen (1) </a:t>
            </a:r>
          </a:p>
          <a:p>
            <a:pPr marL="0" marR="0" indent="0" algn="ctr">
              <a:lnSpc>
                <a:spcPts val="1800"/>
              </a:lnSpc>
              <a:spcBef>
                <a:spcPts val="335"/>
              </a:spcBef>
              <a:spcAft>
                <a:spcPts val="0"/>
              </a:spcAft>
            </a:pPr>
            <a:r>
              <a:rPr lang="en-US" sz="1800" b="1" spc="25">
                <a:solidFill>
                  <a:srgbClr val="EC5F18"/>
                </a:solidFill>
                <a:latin typeface="Calibri" panose="02020603050405020304" pitchFamily="2"/>
              </a:rPr>
              <a:t>| Verarming onderling contact (1) | Geen veilig gevoel meer in de buurt (1) | Geen voorrang voor eigen inwoners (1) | </a:t>
            </a:r>
          </a:p>
          <a:p>
            <a:pPr marL="0" marR="0" indent="0" algn="ctr">
              <a:lnSpc>
                <a:spcPts val="1800"/>
              </a:lnSpc>
              <a:spcBef>
                <a:spcPts val="335"/>
              </a:spcBef>
              <a:spcAft>
                <a:spcPts val="0"/>
              </a:spcAft>
            </a:pPr>
            <a:r>
              <a:rPr lang="en-US" sz="1800" b="1" spc="25">
                <a:solidFill>
                  <a:srgbClr val="EC5F18"/>
                </a:solidFill>
                <a:latin typeface="Calibri" panose="02020603050405020304" pitchFamily="2"/>
              </a:rPr>
              <a:t>Slechte staat van het gebouw van de Galamaschool (1) | Wordt de nieuwe Galamaschool wel groot genoeg? (1) </a:t>
            </a:r>
          </a:p>
          <a:p>
            <a:pPr marL="0" marR="0" indent="0" algn="ctr">
              <a:lnSpc>
                <a:spcPts val="1800"/>
              </a:lnSpc>
              <a:spcBef>
                <a:spcPts val="2470"/>
              </a:spcBef>
              <a:spcAft>
                <a:spcPts val="0"/>
              </a:spcAft>
            </a:pPr>
            <a:r>
              <a:rPr lang="en-US" sz="1800" b="1" spc="20">
                <a:solidFill>
                  <a:srgbClr val="716768"/>
                </a:solidFill>
                <a:latin typeface="Calibri" panose="02020603050405020304" pitchFamily="2"/>
              </a:rPr>
              <a:t>Overlast door toename verkeer, aandacht verkeersafwikkeling (16) | Onvoldoende parkeerplaatsen (3) | </a:t>
            </a:r>
          </a:p>
          <a:p>
            <a:pPr marL="0" marR="0" indent="0" algn="ctr">
              <a:lnSpc>
                <a:spcPts val="1800"/>
              </a:lnSpc>
              <a:spcBef>
                <a:spcPts val="335"/>
              </a:spcBef>
              <a:spcAft>
                <a:spcPts val="0"/>
              </a:spcAft>
            </a:pPr>
            <a:r>
              <a:rPr lang="en-US" sz="1800" b="1" spc="25">
                <a:solidFill>
                  <a:srgbClr val="716768"/>
                </a:solidFill>
                <a:latin typeface="Calibri" panose="02020603050405020304" pitchFamily="2"/>
              </a:rPr>
              <a:t>Bestaande parkeerplaatsen die vervallen (1) | Onvoldoende laadpunten (1) | Aanwezigheid OV (1) </a:t>
            </a:r>
          </a:p>
          <a:p>
            <a:pPr marL="0" marR="0" indent="0" algn="l">
              <a:lnSpc>
                <a:spcPts val="1800"/>
              </a:lnSpc>
              <a:spcBef>
                <a:spcPts val="3190"/>
              </a:spcBef>
              <a:spcAft>
                <a:spcPts val="0"/>
              </a:spcAft>
            </a:pPr>
            <a:r>
              <a:rPr lang="en-US" sz="1800" b="1" spc="20">
                <a:solidFill>
                  <a:srgbClr val="BE002D"/>
                </a:solidFill>
                <a:latin typeface="Calibri" panose="02020603050405020304" pitchFamily="2"/>
              </a:rPr>
              <a:t>Blijft buurthuis wel, komt het in de knel? (2) | Geen voorzieningen voor senioren (1) | Geen overdekte ontmoetingsplek (1) | Supermarkt (1) </a:t>
            </a:r>
          </a:p>
          <a:p>
            <a:pPr marL="0" marR="0" indent="0" algn="ctr">
              <a:lnSpc>
                <a:spcPts val="1800"/>
              </a:lnSpc>
              <a:spcBef>
                <a:spcPts val="2470"/>
              </a:spcBef>
              <a:spcAft>
                <a:spcPts val="0"/>
              </a:spcAft>
            </a:pPr>
            <a:r>
              <a:rPr lang="en-US" sz="1800" b="1" spc="25">
                <a:solidFill>
                  <a:srgbClr val="185E2B"/>
                </a:solidFill>
                <a:latin typeface="Calibri" panose="02020603050405020304" pitchFamily="2"/>
              </a:rPr>
              <a:t>Verdwijnen bomen en groen, te veel bebouwing, leefbaarheid (8) | Onderhoud groen (3) | </a:t>
            </a:r>
          </a:p>
          <a:p>
            <a:pPr marL="0" marR="0" indent="0" algn="ctr">
              <a:lnSpc>
                <a:spcPts val="1800"/>
              </a:lnSpc>
              <a:spcBef>
                <a:spcPts val="335"/>
              </a:spcBef>
              <a:spcAft>
                <a:spcPts val="0"/>
              </a:spcAft>
            </a:pPr>
            <a:r>
              <a:rPr lang="en-US" sz="1800" b="1" spc="20">
                <a:solidFill>
                  <a:srgbClr val="185E2B"/>
                </a:solidFill>
                <a:latin typeface="Calibri" panose="02020603050405020304" pitchFamily="2"/>
              </a:rPr>
              <a:t>Vrees voor een hondentoilet (1) | Voetbalveld moet blijven (1) </a:t>
            </a:r>
          </a:p>
          <a:p>
            <a:pPr marL="4343400" marR="0" indent="0" algn="l">
              <a:lnSpc>
                <a:spcPts val="1800"/>
              </a:lnSpc>
              <a:spcBef>
                <a:spcPts val="4605"/>
              </a:spcBef>
              <a:spcAft>
                <a:spcPts val="0"/>
              </a:spcAft>
            </a:pPr>
            <a:r>
              <a:rPr lang="en-US" sz="1800" b="1" spc="20">
                <a:solidFill>
                  <a:srgbClr val="081A80"/>
                </a:solidFill>
                <a:latin typeface="Calibri" panose="02020603050405020304" pitchFamily="2"/>
              </a:rPr>
              <a:t>Ontwikkeling Lakermaat, afstemming projecten (2) | </a:t>
            </a:r>
          </a:p>
          <a:p>
            <a:pPr marL="4343400" marR="0" indent="0" algn="l">
              <a:lnSpc>
                <a:spcPts val="1800"/>
              </a:lnSpc>
              <a:spcBef>
                <a:spcPts val="335"/>
              </a:spcBef>
              <a:spcAft>
                <a:spcPts val="0"/>
              </a:spcAft>
            </a:pPr>
            <a:r>
              <a:rPr lang="en-US" sz="1800" b="1" spc="15">
                <a:solidFill>
                  <a:srgbClr val="081A80"/>
                </a:solidFill>
                <a:latin typeface="Calibri" panose="02020603050405020304" pitchFamily="2"/>
              </a:rPr>
              <a:t>Interesse van buiten de regio (1) | Wateroverlast (1) | </a:t>
            </a:r>
          </a:p>
          <a:p>
            <a:pPr marL="0" marR="0" indent="0" algn="ctr">
              <a:lnSpc>
                <a:spcPts val="1800"/>
              </a:lnSpc>
              <a:spcBef>
                <a:spcPts val="2470"/>
              </a:spcBef>
              <a:spcAft>
                <a:spcPts val="0"/>
              </a:spcAft>
            </a:pPr>
            <a:r>
              <a:rPr lang="en-US" sz="1800" b="1" spc="20">
                <a:solidFill>
                  <a:srgbClr val="6FBC82"/>
                </a:solidFill>
                <a:latin typeface="Calibri" panose="02020603050405020304" pitchFamily="2"/>
              </a:rPr>
              <a:t>Afstand industrieterrein/overlast Doc’s 2 (3)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5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0"/>
          </p:nvPr>
        </p:nvSpPr>
        <p:spPr>
          <a:xfrm>
            <a:off x="2965450" y="863600"/>
            <a:ext cx="9144000" cy="1192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7470" rIns="0" bIns="0" anchor="t">
            <a:normAutofit fontScale="95000"/>
          </a:bodyPr>
          <a:lstStyle/>
          <a:p>
            <a:pPr marL="0" marR="0" indent="0" algn="ctr">
              <a:lnSpc>
                <a:spcPts val="5300"/>
              </a:lnSpc>
              <a:spcAft>
                <a:spcPts val="3410"/>
              </a:spcAft>
            </a:pPr>
            <a:r>
              <a:rPr lang="en-US" sz="4800" spc="45">
                <a:solidFill>
                  <a:srgbClr val="041510"/>
                </a:solidFill>
                <a:latin typeface="Calibri" panose="02020603050405020304" pitchFamily="2"/>
              </a:rPr>
              <a:t>WAT KAN BETER?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0"/>
          </p:nvPr>
        </p:nvSpPr>
        <p:spPr>
          <a:xfrm>
            <a:off x="2965450" y="2056130"/>
            <a:ext cx="9144000" cy="82308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0" rIns="0" bIns="0" anchor="t">
            <a:normAutofit fontScale="95000"/>
          </a:bodyPr>
          <a:lstStyle/>
          <a:p>
            <a:pPr marL="0" marR="0" indent="0" algn="ctr">
              <a:lnSpc>
                <a:spcPts val="1900"/>
              </a:lnSpc>
              <a:spcAft>
                <a:spcPts val="0"/>
              </a:spcAft>
            </a:pPr>
            <a:r>
              <a:rPr lang="en-US" sz="1800" spc="25">
                <a:solidFill>
                  <a:srgbClr val="08132C"/>
                </a:solidFill>
                <a:latin typeface="Calibri" panose="02020603050405020304" pitchFamily="2"/>
              </a:rPr>
              <a:t>Voorzieningen in de Bongerd (8) </a:t>
            </a:r>
          </a:p>
          <a:p>
            <a:pPr marL="0" marR="0" indent="0" algn="ctr">
              <a:lnSpc>
                <a:spcPts val="1900"/>
              </a:lnSpc>
              <a:spcBef>
                <a:spcPts val="2470"/>
              </a:spcBef>
              <a:spcAft>
                <a:spcPts val="0"/>
              </a:spcAft>
            </a:pPr>
            <a:r>
              <a:rPr lang="en-US" sz="1800" spc="30">
                <a:solidFill>
                  <a:srgbClr val="08132C"/>
                </a:solidFill>
                <a:latin typeface="Calibri" panose="02020603050405020304" pitchFamily="2"/>
              </a:rPr>
              <a:t>Afstemming Lakermaat en andere ontwikkelingen in Lengel (3)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spc="0">
                <a:solidFill>
                  <a:srgbClr val="08132C"/>
                </a:solidFill>
                <a:latin typeface="Calibri" panose="02020603050405020304" pitchFamily="2"/>
              </a:rPr>
              <a:t>Planning, snel starten (3)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spc="25">
                <a:solidFill>
                  <a:srgbClr val="08132C"/>
                </a:solidFill>
                <a:latin typeface="Calibri" panose="02020603050405020304" pitchFamily="2"/>
              </a:rPr>
              <a:t>Woningen voor jongeren (3)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spc="25">
                <a:solidFill>
                  <a:srgbClr val="08132C"/>
                </a:solidFill>
                <a:latin typeface="Calibri" panose="02020603050405020304" pitchFamily="2"/>
              </a:rPr>
              <a:t>Toewijzing woningen aan eigen bevolking (3)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spc="25">
                <a:solidFill>
                  <a:srgbClr val="08132C"/>
                </a:solidFill>
                <a:latin typeface="Calibri" panose="02020603050405020304" pitchFamily="2"/>
              </a:rPr>
              <a:t>Uitleg over de aanpak, informatievoorziening (3) </a:t>
            </a:r>
          </a:p>
          <a:p>
            <a:pPr marL="0" marR="0" indent="0" algn="ctr">
              <a:lnSpc>
                <a:spcPts val="1900"/>
              </a:lnSpc>
              <a:spcBef>
                <a:spcPts val="2470"/>
              </a:spcBef>
              <a:spcAft>
                <a:spcPts val="0"/>
              </a:spcAft>
            </a:pPr>
            <a:r>
              <a:rPr lang="en-US" sz="1800" spc="30">
                <a:solidFill>
                  <a:srgbClr val="08132C"/>
                </a:solidFill>
                <a:latin typeface="Calibri" panose="02020603050405020304" pitchFamily="2"/>
              </a:rPr>
              <a:t>Rekening houden met omwonenden (2)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spc="0">
                <a:solidFill>
                  <a:srgbClr val="08132C"/>
                </a:solidFill>
                <a:latin typeface="Calibri" panose="02020603050405020304" pitchFamily="2"/>
              </a:rPr>
              <a:t>Verkeersontsluiting (2)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spc="25">
                <a:solidFill>
                  <a:srgbClr val="08132C"/>
                </a:solidFill>
                <a:latin typeface="Calibri" panose="02020603050405020304" pitchFamily="2"/>
              </a:rPr>
              <a:t>Plan om afval aan te pakken, en stallen van aanhangers (2) </a:t>
            </a:r>
          </a:p>
          <a:p>
            <a:pPr marL="0" marR="0" indent="0" algn="ctr">
              <a:lnSpc>
                <a:spcPts val="1900"/>
              </a:lnSpc>
              <a:spcBef>
                <a:spcPts val="4630"/>
              </a:spcBef>
              <a:spcAft>
                <a:spcPts val="0"/>
              </a:spcAft>
            </a:pPr>
            <a:r>
              <a:rPr lang="en-US" sz="1800" spc="20">
                <a:solidFill>
                  <a:srgbClr val="08132C"/>
                </a:solidFill>
                <a:latin typeface="Calibri" panose="02020603050405020304" pitchFamily="2"/>
              </a:rPr>
              <a:t>Bosmanhuus = centrum Lengel, maak winkels en gezondheidscentrum op “kinderwagenterrein” (1)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spc="0">
                <a:solidFill>
                  <a:srgbClr val="08132C"/>
                </a:solidFill>
                <a:latin typeface="Calibri" panose="02020603050405020304" pitchFamily="2"/>
              </a:rPr>
              <a:t>Fasering plannen (1)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spc="0">
                <a:solidFill>
                  <a:srgbClr val="08132C"/>
                </a:solidFill>
                <a:latin typeface="Calibri" panose="02020603050405020304" pitchFamily="2"/>
              </a:rPr>
              <a:t>Wijkbus (1)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spc="25">
                <a:solidFill>
                  <a:srgbClr val="08132C"/>
                </a:solidFill>
                <a:latin typeface="Calibri" panose="02020603050405020304" pitchFamily="2"/>
              </a:rPr>
              <a:t>Minder groen, meer huizen (1) </a:t>
            </a:r>
          </a:p>
          <a:p>
            <a:pPr marL="0" marR="0" indent="0" algn="ctr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spc="25">
                <a:solidFill>
                  <a:srgbClr val="08132C"/>
                </a:solidFill>
                <a:latin typeface="Calibri" panose="02020603050405020304" pitchFamily="2"/>
              </a:rPr>
              <a:t>Gebied voor honden (1) </a:t>
            </a:r>
          </a:p>
          <a:p>
            <a:pPr marL="0" marR="0" indent="0" algn="ctr">
              <a:lnSpc>
                <a:spcPts val="1900"/>
              </a:lnSpc>
              <a:spcBef>
                <a:spcPts val="330"/>
              </a:spcBef>
              <a:spcAft>
                <a:spcPts val="0"/>
              </a:spcAft>
            </a:pPr>
            <a:r>
              <a:rPr lang="en-US" sz="1800" spc="25">
                <a:solidFill>
                  <a:srgbClr val="08132C"/>
                </a:solidFill>
                <a:latin typeface="Calibri" panose="02020603050405020304" pitchFamily="2"/>
              </a:rPr>
              <a:t>Knarrenhof naar centrum De Bongerd (1)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spc="25">
                <a:solidFill>
                  <a:srgbClr val="08132C"/>
                </a:solidFill>
                <a:latin typeface="Calibri" panose="02020603050405020304" pitchFamily="2"/>
              </a:rPr>
              <a:t>Regenwater in eigen tuin opvangen (1)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spc="25">
                <a:solidFill>
                  <a:srgbClr val="08132C"/>
                </a:solidFill>
                <a:latin typeface="Calibri" panose="02020603050405020304" pitchFamily="2"/>
              </a:rPr>
              <a:t>Geen projectontwikkelaars (1)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spc="25">
                <a:solidFill>
                  <a:srgbClr val="08132C"/>
                </a:solidFill>
                <a:latin typeface="Calibri" panose="02020603050405020304" pitchFamily="2"/>
              </a:rPr>
              <a:t>Brievenbus bij Dorpshuis (1) </a:t>
            </a:r>
          </a:p>
          <a:p>
            <a:pPr marL="0" marR="0" indent="0" algn="ctr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spc="0">
                <a:solidFill>
                  <a:srgbClr val="08132C"/>
                </a:solidFill>
                <a:latin typeface="Calibri" panose="02020603050405020304" pitchFamily="2"/>
              </a:rPr>
              <a:t>Snelheid handhaven (1) </a:t>
            </a:r>
          </a:p>
          <a:p>
            <a:pPr marL="0" marR="0" indent="0" algn="ctr">
              <a:lnSpc>
                <a:spcPts val="1900"/>
              </a:lnSpc>
              <a:spcBef>
                <a:spcPts val="330"/>
              </a:spcBef>
              <a:spcAft>
                <a:spcPts val="0"/>
              </a:spcAft>
            </a:pPr>
            <a:r>
              <a:rPr lang="en-US" sz="1800" spc="0">
                <a:solidFill>
                  <a:srgbClr val="08132C"/>
                </a:solidFill>
                <a:latin typeface="Calibri" panose="02020603050405020304" pitchFamily="2"/>
              </a:rPr>
              <a:t>Speelplaats (1) </a:t>
            </a:r>
          </a:p>
          <a:p>
            <a:pPr marL="0" marR="0" indent="0" algn="ctr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spc="0">
                <a:solidFill>
                  <a:srgbClr val="08132C"/>
                </a:solidFill>
                <a:latin typeface="Calibri" panose="02020603050405020304" pitchFamily="2"/>
              </a:rPr>
              <a:t>Bereikbaarheid (1) </a:t>
            </a:r>
          </a:p>
          <a:p>
            <a:pPr marL="0" marR="0" indent="0" algn="ctr">
              <a:lnSpc>
                <a:spcPts val="1800"/>
              </a:lnSpc>
              <a:spcBef>
                <a:spcPts val="330"/>
              </a:spcBef>
              <a:spcAft>
                <a:spcPts val="0"/>
              </a:spcAft>
            </a:pPr>
            <a:r>
              <a:rPr lang="en-US" sz="1800" spc="30">
                <a:solidFill>
                  <a:srgbClr val="08132C"/>
                </a:solidFill>
                <a:latin typeface="Calibri" panose="02020603050405020304" pitchFamily="2"/>
              </a:rPr>
              <a:t>Galamaschool sneller verhuizen (1) </a:t>
            </a:r>
          </a:p>
          <a:p>
            <a:pPr marL="0" marR="0" indent="0" algn="ctr">
              <a:lnSpc>
                <a:spcPts val="1800"/>
              </a:lnSpc>
              <a:spcBef>
                <a:spcPts val="330"/>
              </a:spcBef>
              <a:spcAft>
                <a:spcPts val="0"/>
              </a:spcAft>
            </a:pPr>
            <a:r>
              <a:rPr lang="en-US" sz="1800" spc="0">
                <a:solidFill>
                  <a:srgbClr val="08132C"/>
                </a:solidFill>
                <a:latin typeface="Calibri" panose="02020603050405020304" pitchFamily="2"/>
              </a:rPr>
              <a:t>Groenonderhoud (2) </a:t>
            </a:r>
          </a:p>
          <a:p>
            <a:pPr marL="0" marR="0" indent="0" algn="ctr">
              <a:lnSpc>
                <a:spcPts val="1900"/>
              </a:lnSpc>
              <a:spcBef>
                <a:spcPts val="330"/>
              </a:spcBef>
              <a:spcAft>
                <a:spcPts val="0"/>
              </a:spcAft>
            </a:pPr>
            <a:r>
              <a:rPr lang="en-US" sz="1800" spc="30">
                <a:solidFill>
                  <a:srgbClr val="08132C"/>
                </a:solidFill>
                <a:latin typeface="Calibri" panose="02020603050405020304" pitchFamily="2"/>
              </a:rPr>
              <a:t>Woningbouw voor Lengel, zie Lengel als zelfstandig dorp (1)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spc="30">
                <a:solidFill>
                  <a:srgbClr val="08132C"/>
                </a:solidFill>
                <a:latin typeface="Calibri" panose="02020603050405020304" pitchFamily="2"/>
              </a:rPr>
              <a:t>Parkeren in het gebied oplossen (1) | Minder parkeerplaatsen (1)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120"/>
              </a:spcAft>
            </a:pPr>
            <a:r>
              <a:rPr lang="en-US" sz="1800" spc="25">
                <a:solidFill>
                  <a:srgbClr val="08132C"/>
                </a:solidFill>
                <a:latin typeface="Calibri" panose="02020603050405020304" pitchFamily="2"/>
              </a:rPr>
              <a:t>Hittestress op bedrijventerrein verminderen (1)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6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0"/>
          </p:nvPr>
        </p:nvSpPr>
        <p:spPr>
          <a:xfrm>
            <a:off x="3559810" y="889000"/>
            <a:ext cx="8534400" cy="9537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7470" rIns="0" bIns="0" anchor="t">
            <a:normAutofit fontScale="95000"/>
          </a:bodyPr>
          <a:lstStyle/>
          <a:p>
            <a:pPr marL="0" marR="0" indent="0" algn="ctr">
              <a:lnSpc>
                <a:spcPts val="5500"/>
              </a:lnSpc>
              <a:spcAft>
                <a:spcPts val="1340"/>
              </a:spcAft>
            </a:pPr>
            <a:r>
              <a:rPr lang="en-US" sz="5000" spc="0">
                <a:solidFill>
                  <a:srgbClr val="041510"/>
                </a:solidFill>
                <a:latin typeface="Calibri" panose="02020603050405020304" pitchFamily="2"/>
              </a:rPr>
              <a:t>WAT GAAT GOED?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0"/>
          </p:nvPr>
        </p:nvSpPr>
        <p:spPr>
          <a:xfrm>
            <a:off x="3559810" y="1842770"/>
            <a:ext cx="8534400" cy="71234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6670" rIns="0" bIns="0" anchor="t"/>
          <a:lstStyle/>
          <a:p>
            <a:pPr marL="0" marR="0" indent="0" algn="ctr">
              <a:lnSpc>
                <a:spcPts val="1900"/>
              </a:lnSpc>
              <a:spcAft>
                <a:spcPts val="0"/>
              </a:spcAft>
            </a:pPr>
            <a:r>
              <a:rPr lang="en-US" sz="1850" spc="-5">
                <a:solidFill>
                  <a:srgbClr val="08132C"/>
                </a:solidFill>
                <a:latin typeface="Calibri" panose="02020603050405020304" pitchFamily="2"/>
              </a:rPr>
              <a:t>Veel groen (15) </a:t>
            </a:r>
          </a:p>
          <a:p>
            <a:pPr marL="0" marR="0" indent="0" algn="ctr">
              <a:lnSpc>
                <a:spcPts val="1900"/>
              </a:lnSpc>
              <a:spcBef>
                <a:spcPts val="2600"/>
              </a:spcBef>
              <a:spcAft>
                <a:spcPts val="0"/>
              </a:spcAft>
            </a:pPr>
            <a:r>
              <a:rPr lang="en-US" sz="1850" spc="0">
                <a:solidFill>
                  <a:srgbClr val="08132C"/>
                </a:solidFill>
                <a:latin typeface="Calibri" panose="02020603050405020304" pitchFamily="2"/>
              </a:rPr>
              <a:t>Aandacht voor waterberging (7) </a:t>
            </a:r>
          </a:p>
          <a:p>
            <a:pPr marL="0" marR="0" indent="0" algn="ctr">
              <a:lnSpc>
                <a:spcPts val="1900"/>
              </a:lnSpc>
              <a:spcBef>
                <a:spcPts val="2605"/>
              </a:spcBef>
              <a:spcAft>
                <a:spcPts val="0"/>
              </a:spcAft>
            </a:pPr>
            <a:r>
              <a:rPr lang="en-US" sz="1850" spc="0">
                <a:solidFill>
                  <a:srgbClr val="08132C"/>
                </a:solidFill>
                <a:latin typeface="Calibri" panose="02020603050405020304" pitchFamily="2"/>
              </a:rPr>
              <a:t>Communicatie door de gemeente, bijeenkomsten (6) </a:t>
            </a:r>
          </a:p>
          <a:p>
            <a:pPr marL="0" marR="0" indent="0" algn="ctr">
              <a:lnSpc>
                <a:spcPts val="1900"/>
              </a:lnSpc>
              <a:spcBef>
                <a:spcPts val="2600"/>
              </a:spcBef>
              <a:spcAft>
                <a:spcPts val="0"/>
              </a:spcAft>
            </a:pPr>
            <a:r>
              <a:rPr lang="en-US" sz="1850" spc="-10">
                <a:solidFill>
                  <a:srgbClr val="08132C"/>
                </a:solidFill>
                <a:latin typeface="Calibri" panose="02020603050405020304" pitchFamily="2"/>
              </a:rPr>
              <a:t>Knarrenhof (3) </a:t>
            </a:r>
          </a:p>
          <a:p>
            <a:pPr marL="0" marR="0" indent="0" algn="ctr">
              <a:lnSpc>
                <a:spcPts val="1900"/>
              </a:lnSpc>
              <a:spcBef>
                <a:spcPts val="2625"/>
              </a:spcBef>
              <a:spcAft>
                <a:spcPts val="0"/>
              </a:spcAft>
            </a:pPr>
            <a:r>
              <a:rPr lang="en-US" sz="1850" spc="0">
                <a:solidFill>
                  <a:srgbClr val="08132C"/>
                </a:solidFill>
                <a:latin typeface="Calibri" panose="02020603050405020304" pitchFamily="2"/>
              </a:rPr>
              <a:t>Woningen voor verschillende doelgroepen (2) </a:t>
            </a:r>
          </a:p>
          <a:p>
            <a:pPr marL="0" marR="0" indent="0" algn="ctr">
              <a:lnSpc>
                <a:spcPts val="1900"/>
              </a:lnSpc>
              <a:spcBef>
                <a:spcPts val="370"/>
              </a:spcBef>
              <a:spcAft>
                <a:spcPts val="0"/>
              </a:spcAft>
            </a:pPr>
            <a:r>
              <a:rPr lang="en-US" sz="1850" spc="0">
                <a:solidFill>
                  <a:srgbClr val="08132C"/>
                </a:solidFill>
                <a:latin typeface="Calibri" panose="02020603050405020304" pitchFamily="2"/>
              </a:rPr>
              <a:t>Bestaand groen, bomen behouden (2) </a:t>
            </a:r>
          </a:p>
          <a:p>
            <a:pPr marL="0" marR="0" indent="0" algn="ctr">
              <a:lnSpc>
                <a:spcPts val="1900"/>
              </a:lnSpc>
              <a:spcBef>
                <a:spcPts val="4835"/>
              </a:spcBef>
              <a:spcAft>
                <a:spcPts val="0"/>
              </a:spcAft>
            </a:pPr>
            <a:r>
              <a:rPr lang="en-US" sz="1850" spc="-5">
                <a:solidFill>
                  <a:srgbClr val="08132C"/>
                </a:solidFill>
                <a:latin typeface="Calibri" panose="02020603050405020304" pitchFamily="2"/>
              </a:rPr>
              <a:t>Dat minimaal 40% de woningen woningen bestaat uit huurwoningen (lieist nog meer) (1) </a:t>
            </a:r>
          </a:p>
          <a:p>
            <a:pPr marL="0" marR="0" indent="0" algn="ctr">
              <a:lnSpc>
                <a:spcPts val="1900"/>
              </a:lnSpc>
              <a:spcBef>
                <a:spcPts val="370"/>
              </a:spcBef>
              <a:spcAft>
                <a:spcPts val="0"/>
              </a:spcAft>
            </a:pPr>
            <a:r>
              <a:rPr lang="en-US" sz="1850" spc="0">
                <a:solidFill>
                  <a:srgbClr val="08132C"/>
                </a:solidFill>
                <a:latin typeface="Calibri" panose="02020603050405020304" pitchFamily="2"/>
              </a:rPr>
              <a:t>Aandacht voor starters (1) </a:t>
            </a:r>
          </a:p>
          <a:p>
            <a:pPr marL="0" marR="0" indent="0" algn="ctr">
              <a:lnSpc>
                <a:spcPts val="1900"/>
              </a:lnSpc>
              <a:spcBef>
                <a:spcPts val="390"/>
              </a:spcBef>
              <a:spcAft>
                <a:spcPts val="0"/>
              </a:spcAft>
            </a:pPr>
            <a:r>
              <a:rPr lang="en-US" sz="1850" spc="-10">
                <a:solidFill>
                  <a:srgbClr val="08132C"/>
                </a:solidFill>
                <a:latin typeface="Calibri" panose="02020603050405020304" pitchFamily="2"/>
              </a:rPr>
              <a:t>Laagbouw (1) </a:t>
            </a:r>
          </a:p>
          <a:p>
            <a:pPr marL="0" marR="0" indent="0" algn="ctr">
              <a:lnSpc>
                <a:spcPts val="1900"/>
              </a:lnSpc>
              <a:spcBef>
                <a:spcPts val="345"/>
              </a:spcBef>
              <a:spcAft>
                <a:spcPts val="0"/>
              </a:spcAft>
            </a:pPr>
            <a:r>
              <a:rPr lang="en-US" sz="1850" spc="-5">
                <a:solidFill>
                  <a:srgbClr val="08132C"/>
                </a:solidFill>
                <a:latin typeface="Calibri" panose="02020603050405020304" pitchFamily="2"/>
              </a:rPr>
              <a:t>Nieuwe woningen (1) </a:t>
            </a:r>
          </a:p>
          <a:p>
            <a:pPr marL="0" marR="0" indent="0" algn="ctr">
              <a:lnSpc>
                <a:spcPts val="1900"/>
              </a:lnSpc>
              <a:spcBef>
                <a:spcPts val="370"/>
              </a:spcBef>
              <a:spcAft>
                <a:spcPts val="0"/>
              </a:spcAft>
            </a:pPr>
            <a:r>
              <a:rPr lang="en-US" sz="1850" spc="0">
                <a:solidFill>
                  <a:srgbClr val="08132C"/>
                </a:solidFill>
                <a:latin typeface="Calibri" panose="02020603050405020304" pitchFamily="2"/>
              </a:rPr>
              <a:t>Zwembad in de buurt (1) </a:t>
            </a:r>
          </a:p>
          <a:p>
            <a:pPr marL="0" marR="0" indent="0" algn="ctr">
              <a:lnSpc>
                <a:spcPts val="1900"/>
              </a:lnSpc>
              <a:spcBef>
                <a:spcPts val="365"/>
              </a:spcBef>
              <a:spcAft>
                <a:spcPts val="0"/>
              </a:spcAft>
            </a:pPr>
            <a:r>
              <a:rPr lang="en-US" sz="1850" spc="-5">
                <a:solidFill>
                  <a:srgbClr val="08132C"/>
                </a:solidFill>
                <a:latin typeface="Calibri" panose="02020603050405020304" pitchFamily="2"/>
              </a:rPr>
              <a:t>Bereikbaarheid (1) </a:t>
            </a:r>
          </a:p>
          <a:p>
            <a:pPr marL="0" marR="0" indent="0" algn="ctr">
              <a:lnSpc>
                <a:spcPts val="1900"/>
              </a:lnSpc>
              <a:spcBef>
                <a:spcPts val="395"/>
              </a:spcBef>
              <a:spcAft>
                <a:spcPts val="0"/>
              </a:spcAft>
            </a:pPr>
            <a:r>
              <a:rPr lang="en-US" sz="1850" spc="-5">
                <a:solidFill>
                  <a:srgbClr val="08132C"/>
                </a:solidFill>
                <a:latin typeface="Calibri" panose="02020603050405020304" pitchFamily="2"/>
              </a:rPr>
              <a:t>Bloemenweide (1) </a:t>
            </a:r>
          </a:p>
          <a:p>
            <a:pPr marL="0" marR="0" indent="0" algn="ctr">
              <a:lnSpc>
                <a:spcPts val="1900"/>
              </a:lnSpc>
              <a:spcBef>
                <a:spcPts val="365"/>
              </a:spcBef>
              <a:spcAft>
                <a:spcPts val="0"/>
              </a:spcAft>
            </a:pPr>
            <a:r>
              <a:rPr lang="en-US" sz="1850" spc="0">
                <a:solidFill>
                  <a:srgbClr val="08132C"/>
                </a:solidFill>
                <a:latin typeface="Calibri" panose="02020603050405020304" pitchFamily="2"/>
              </a:rPr>
              <a:t>Plek om samen te komen, Bosmanhuus laten staan (1) </a:t>
            </a:r>
          </a:p>
          <a:p>
            <a:pPr marL="0" marR="0" indent="0" algn="ctr">
              <a:lnSpc>
                <a:spcPts val="1900"/>
              </a:lnSpc>
              <a:spcBef>
                <a:spcPts val="390"/>
              </a:spcBef>
              <a:spcAft>
                <a:spcPts val="0"/>
              </a:spcAft>
            </a:pPr>
            <a:r>
              <a:rPr lang="en-US" sz="1850" spc="0">
                <a:solidFill>
                  <a:srgbClr val="08132C"/>
                </a:solidFill>
                <a:latin typeface="Calibri" panose="02020603050405020304" pitchFamily="2"/>
              </a:rPr>
              <a:t>Ligging dicht bij de natuur (1) </a:t>
            </a:r>
          </a:p>
          <a:p>
            <a:pPr marL="0" marR="0" indent="0" algn="ctr">
              <a:lnSpc>
                <a:spcPts val="1900"/>
              </a:lnSpc>
              <a:spcBef>
                <a:spcPts val="350"/>
              </a:spcBef>
              <a:spcAft>
                <a:spcPts val="0"/>
              </a:spcAft>
            </a:pPr>
            <a:r>
              <a:rPr lang="en-US" sz="1850" spc="-10">
                <a:solidFill>
                  <a:srgbClr val="08132C"/>
                </a:solidFill>
                <a:latin typeface="Calibri" panose="02020603050405020304" pitchFamily="2"/>
              </a:rPr>
              <a:t>Ecologisch (1) </a:t>
            </a:r>
          </a:p>
          <a:p>
            <a:pPr marL="0" marR="0" indent="0" algn="ctr">
              <a:lnSpc>
                <a:spcPts val="1900"/>
              </a:lnSpc>
              <a:spcBef>
                <a:spcPts val="370"/>
              </a:spcBef>
              <a:spcAft>
                <a:spcPts val="0"/>
              </a:spcAft>
            </a:pPr>
            <a:r>
              <a:rPr lang="en-US" sz="1850" spc="0">
                <a:solidFill>
                  <a:srgbClr val="08132C"/>
                </a:solidFill>
                <a:latin typeface="Calibri" panose="02020603050405020304" pitchFamily="2"/>
              </a:rPr>
              <a:t>Van het gas ai (1) </a:t>
            </a:r>
          </a:p>
          <a:p>
            <a:pPr marL="0" marR="0" indent="0" algn="ctr">
              <a:lnSpc>
                <a:spcPts val="1900"/>
              </a:lnSpc>
              <a:spcBef>
                <a:spcPts val="370"/>
              </a:spcBef>
              <a:spcAft>
                <a:spcPts val="0"/>
              </a:spcAft>
            </a:pPr>
            <a:r>
              <a:rPr lang="en-US" sz="1850" spc="0">
                <a:solidFill>
                  <a:srgbClr val="08132C"/>
                </a:solidFill>
                <a:latin typeface="Calibri" panose="02020603050405020304" pitchFamily="2"/>
              </a:rPr>
              <a:t>Autovrije wijk, parkeren aan de rand (1) </a:t>
            </a:r>
          </a:p>
          <a:p>
            <a:pPr marL="0" marR="0" indent="0" algn="ctr">
              <a:lnSpc>
                <a:spcPts val="1900"/>
              </a:lnSpc>
              <a:spcBef>
                <a:spcPts val="345"/>
              </a:spcBef>
              <a:spcAft>
                <a:spcPts val="70"/>
              </a:spcAft>
            </a:pPr>
            <a:r>
              <a:rPr lang="en-US" sz="1850" spc="0">
                <a:solidFill>
                  <a:srgbClr val="08132C"/>
                </a:solidFill>
                <a:latin typeface="Calibri" panose="02020603050405020304" pitchFamily="2"/>
              </a:rPr>
              <a:t>Ontmoetingsplekken (1)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7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0"/>
          </p:nvPr>
        </p:nvSpPr>
        <p:spPr>
          <a:xfrm>
            <a:off x="8116570" y="0"/>
            <a:ext cx="6540500" cy="14630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00405" rIns="0" bIns="0" anchor="t">
            <a:normAutofit fontScale="95000"/>
          </a:bodyPr>
          <a:lstStyle/>
          <a:p>
            <a:pPr marL="0" marR="0" indent="0" algn="l">
              <a:lnSpc>
                <a:spcPts val="4900"/>
              </a:lnSpc>
              <a:spcAft>
                <a:spcPts val="1150"/>
              </a:spcAft>
            </a:pPr>
            <a:r>
              <a:rPr lang="en-US" sz="4800" spc="70">
                <a:solidFill>
                  <a:srgbClr val="1A2029"/>
                </a:solidFill>
                <a:latin typeface="Calibri" panose="02020603050405020304" pitchFamily="2"/>
              </a:rPr>
              <a:t>Wensen gemeente/Plavei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0"/>
          </p:nvPr>
        </p:nvSpPr>
        <p:spPr>
          <a:xfrm>
            <a:off x="8116570" y="1463040"/>
            <a:ext cx="6540500" cy="92290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0480" rIns="0" bIns="0" anchor="t">
            <a:normAutofit fontScale="95000"/>
          </a:bodyPr>
          <a:lstStyle/>
          <a:p>
            <a:pPr marL="0" marR="0" indent="228600" algn="l">
              <a:lnSpc>
                <a:spcPts val="1900"/>
              </a:lnSpc>
              <a:spcAft>
                <a:spcPts val="0"/>
              </a:spcAft>
              <a:buFont typeface="Symbol"/>
              <a:buChar char="·"/>
            </a:pPr>
            <a:r>
              <a:rPr lang="en-US" sz="1800" spc="25">
                <a:solidFill>
                  <a:srgbClr val="000000"/>
                </a:solidFill>
                <a:latin typeface="Calibri" panose="02020603050405020304" pitchFamily="2"/>
              </a:rPr>
              <a:t>twee woonvelden met groen en spelen </a:t>
            </a:r>
          </a:p>
          <a:p>
            <a:pPr marL="0" marR="0" indent="228600" algn="l">
              <a:lnSpc>
                <a:spcPts val="1900"/>
              </a:lnSpc>
              <a:spcBef>
                <a:spcPts val="215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30">
                <a:solidFill>
                  <a:srgbClr val="000000"/>
                </a:solidFill>
                <a:latin typeface="Calibri" panose="02020603050405020304" pitchFamily="2"/>
              </a:rPr>
              <a:t>verbindingen met de omgeving, voor voetgangers en fietsers </a:t>
            </a:r>
          </a:p>
          <a:p>
            <a:pPr marL="0" marR="0" indent="228600" algn="l">
              <a:lnSpc>
                <a:spcPts val="1900"/>
              </a:lnSpc>
              <a:spcBef>
                <a:spcPts val="215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25">
                <a:solidFill>
                  <a:srgbClr val="000000"/>
                </a:solidFill>
                <a:latin typeface="Calibri" panose="02020603050405020304" pitchFamily="2"/>
              </a:rPr>
              <a:t>groen/wadi aan de zuidzijde doorzetten in het plangebied </a:t>
            </a:r>
          </a:p>
          <a:p>
            <a:pPr marL="0" marR="0" indent="228600" algn="l">
              <a:lnSpc>
                <a:spcPts val="1900"/>
              </a:lnSpc>
              <a:spcBef>
                <a:spcPts val="215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25">
                <a:solidFill>
                  <a:srgbClr val="000000"/>
                </a:solidFill>
                <a:latin typeface="Calibri" panose="02020603050405020304" pitchFamily="2"/>
              </a:rPr>
              <a:t>verschillende woningtypes, waarvan minimaal 40% sociale huur, ge-</a:t>
            </a:r>
          </a:p>
          <a:p>
            <a:pPr marL="228600" marR="0" indent="0" algn="l">
              <a:lnSpc>
                <a:spcPts val="1800"/>
              </a:lnSpc>
              <a:spcBef>
                <a:spcPts val="335"/>
              </a:spcBef>
              <a:spcAft>
                <a:spcPts val="0"/>
              </a:spcAft>
            </a:pPr>
            <a:r>
              <a:rPr lang="en-US" sz="1800" spc="0">
                <a:solidFill>
                  <a:srgbClr val="000000"/>
                </a:solidFill>
                <a:latin typeface="Calibri" panose="02020603050405020304" pitchFamily="2"/>
              </a:rPr>
              <a:t>mengd in het gebied </a:t>
            </a:r>
          </a:p>
          <a:p>
            <a:pPr marL="0" marR="0" indent="228600" algn="l">
              <a:lnSpc>
                <a:spcPts val="1900"/>
              </a:lnSpc>
              <a:spcBef>
                <a:spcPts val="215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25">
                <a:solidFill>
                  <a:srgbClr val="000000"/>
                </a:solidFill>
                <a:latin typeface="Calibri" panose="02020603050405020304" pitchFamily="2"/>
              </a:rPr>
              <a:t>duurzame huizen, energie zuinig </a:t>
            </a:r>
          </a:p>
          <a:p>
            <a:pPr marL="0" marR="0" indent="228600" algn="l">
              <a:lnSpc>
                <a:spcPts val="1900"/>
              </a:lnSpc>
              <a:spcBef>
                <a:spcPts val="215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25">
                <a:solidFill>
                  <a:srgbClr val="000000"/>
                </a:solidFill>
                <a:latin typeface="Calibri" panose="02020603050405020304" pitchFamily="2"/>
              </a:rPr>
              <a:t>deel van de bomen blijft indien mogelijk bestaan </a:t>
            </a:r>
          </a:p>
          <a:p>
            <a:pPr marL="0" marR="0" indent="228600" algn="l">
              <a:lnSpc>
                <a:spcPts val="1900"/>
              </a:lnSpc>
              <a:spcBef>
                <a:spcPts val="215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15">
                <a:solidFill>
                  <a:srgbClr val="000000"/>
                </a:solidFill>
                <a:latin typeface="Calibri" panose="02020603050405020304" pitchFamily="2"/>
              </a:rPr>
              <a:t>voldoende waterberging (locatie is laag gelegen), ook voor overtollig </a:t>
            </a:r>
          </a:p>
          <a:p>
            <a:pPr marL="228600" marR="0" indent="0" algn="l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spc="20">
                <a:solidFill>
                  <a:srgbClr val="000000"/>
                </a:solidFill>
                <a:latin typeface="Calibri" panose="02020603050405020304" pitchFamily="2"/>
              </a:rPr>
              <a:t>water afkomstig uit Rodingsveen </a:t>
            </a:r>
          </a:p>
          <a:p>
            <a:pPr marL="0" marR="0" indent="228600" algn="l">
              <a:lnSpc>
                <a:spcPts val="1900"/>
              </a:lnSpc>
              <a:spcBef>
                <a:spcPts val="240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30">
                <a:solidFill>
                  <a:srgbClr val="191F16"/>
                </a:solidFill>
                <a:latin typeface="Calibri" panose="02020603050405020304" pitchFamily="2"/>
              </a:rPr>
              <a:t>aandacht voor groene klimaatbestendige omgeving: goed voor </a:t>
            </a:r>
          </a:p>
          <a:p>
            <a:pPr marL="228600" marR="0" indent="0" algn="l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spc="15">
                <a:solidFill>
                  <a:srgbClr val="191F16"/>
                </a:solidFill>
                <a:latin typeface="Calibri" panose="02020603050405020304" pitchFamily="2"/>
              </a:rPr>
              <a:t>biodiversiteit, waterberging en voorkomen van hittestress (en is nog </a:t>
            </a:r>
          </a:p>
          <a:p>
            <a:pPr marL="228600" marR="0" indent="0" algn="l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spc="0">
                <a:solidFill>
                  <a:srgbClr val="191F16"/>
                </a:solidFill>
                <a:latin typeface="Calibri" panose="02020603050405020304" pitchFamily="2"/>
              </a:rPr>
              <a:t>mooi ook!); </a:t>
            </a:r>
          </a:p>
          <a:p>
            <a:pPr marL="0" marR="0" indent="228600" algn="l">
              <a:lnSpc>
                <a:spcPts val="1900"/>
              </a:lnSpc>
              <a:spcBef>
                <a:spcPts val="240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25">
                <a:solidFill>
                  <a:srgbClr val="191F16"/>
                </a:solidFill>
                <a:latin typeface="Calibri" panose="02020603050405020304" pitchFamily="2"/>
              </a:rPr>
              <a:t>mogelijkheid groene daken; </a:t>
            </a:r>
          </a:p>
          <a:p>
            <a:pPr marL="0" marR="0" indent="228600" algn="l">
              <a:lnSpc>
                <a:spcPts val="1900"/>
              </a:lnSpc>
              <a:spcBef>
                <a:spcPts val="240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30">
                <a:solidFill>
                  <a:srgbClr val="191F16"/>
                </a:solidFill>
                <a:latin typeface="Calibri" panose="02020603050405020304" pitchFamily="2"/>
              </a:rPr>
              <a:t>verminderen verharding en waar mogelijk grasklinkers op </a:t>
            </a:r>
          </a:p>
          <a:p>
            <a:pPr marL="228600" marR="0" indent="0" algn="l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spc="0">
                <a:solidFill>
                  <a:srgbClr val="191F16"/>
                </a:solidFill>
                <a:latin typeface="Calibri" panose="02020603050405020304" pitchFamily="2"/>
              </a:rPr>
              <a:t>parkeerplaatsen; </a:t>
            </a:r>
          </a:p>
          <a:p>
            <a:pPr marL="0" marR="0" indent="228600" algn="l">
              <a:lnSpc>
                <a:spcPts val="1900"/>
              </a:lnSpc>
              <a:spcBef>
                <a:spcPts val="215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25">
                <a:solidFill>
                  <a:srgbClr val="191F16"/>
                </a:solidFill>
                <a:latin typeface="Calibri" panose="02020603050405020304" pitchFamily="2"/>
              </a:rPr>
              <a:t>genoeg parkeerplaatsen, norm CROW; </a:t>
            </a:r>
          </a:p>
          <a:p>
            <a:pPr marL="0" marR="0" indent="228600" algn="l">
              <a:lnSpc>
                <a:spcPts val="1900"/>
              </a:lnSpc>
              <a:spcBef>
                <a:spcPts val="215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25">
                <a:solidFill>
                  <a:srgbClr val="191F16"/>
                </a:solidFill>
                <a:latin typeface="Calibri" panose="02020603050405020304" pitchFamily="2"/>
              </a:rPr>
              <a:t>ontsluiting Antoniusstraat autoverkeer (advies verkeerskundige), </a:t>
            </a:r>
          </a:p>
          <a:p>
            <a:pPr marL="228600" marR="0" indent="0" algn="l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spc="25">
                <a:solidFill>
                  <a:srgbClr val="191F16"/>
                </a:solidFill>
                <a:latin typeface="Calibri" panose="02020603050405020304" pitchFamily="2"/>
              </a:rPr>
              <a:t>doorgangen overige straten voor fietsers en voetgangers en bij </a:t>
            </a:r>
          </a:p>
          <a:p>
            <a:pPr marL="228600" marR="0" indent="0" algn="l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spc="0">
                <a:solidFill>
                  <a:srgbClr val="191F16"/>
                </a:solidFill>
                <a:latin typeface="Calibri" panose="02020603050405020304" pitchFamily="2"/>
              </a:rPr>
              <a:t>calamiteiten; </a:t>
            </a:r>
          </a:p>
          <a:p>
            <a:pPr marL="0" marR="0" indent="228600" algn="l">
              <a:lnSpc>
                <a:spcPts val="1900"/>
              </a:lnSpc>
              <a:spcBef>
                <a:spcPts val="960"/>
              </a:spcBef>
              <a:spcAft>
                <a:spcPts val="28725"/>
              </a:spcAft>
              <a:buFont typeface="Symbol"/>
              <a:buChar char="·"/>
            </a:pPr>
            <a:r>
              <a:rPr lang="en-US" sz="1800" spc="25">
                <a:solidFill>
                  <a:srgbClr val="191F16"/>
                </a:solidFill>
                <a:latin typeface="Calibri" panose="02020603050405020304" pitchFamily="2"/>
              </a:rPr>
              <a:t>opmerkingen uit de informatiewolk, indien mogelijk mee te nemen.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8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idx="10"/>
          </p:nvPr>
        </p:nvSpPr>
        <p:spPr>
          <a:xfrm>
            <a:off x="7700645" y="0"/>
            <a:ext cx="372110" cy="164465"/>
          </a:xfrm>
          <a:prstGeom prst="rect">
            <a:avLst/>
          </a:prstGeom>
          <a:solidFill>
            <a:srgbClr val="425039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600" i="1" spc="-75">
                <a:solidFill>
                  <a:srgbClr val="000000"/>
                </a:solidFill>
                <a:latin typeface="Verdana" panose="02020603050405020304" pitchFamily="2"/>
              </a:rPr>
              <a:t>74? 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idx="10"/>
          </p:nvPr>
        </p:nvSpPr>
        <p:spPr>
          <a:xfrm>
            <a:off x="10186670" y="3854450"/>
            <a:ext cx="511810" cy="141605"/>
          </a:xfrm>
          <a:prstGeom prst="rect">
            <a:avLst/>
          </a:prstGeom>
          <a:solidFill>
            <a:srgbClr val="425039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150" i="1" spc="-30">
                <a:solidFill>
                  <a:srgbClr val="000000"/>
                </a:solidFill>
                <a:latin typeface="Verdana" panose="02020603050405020304" pitchFamily="2"/>
              </a:rPr>
              <a:t>titK</a:t>
            </a:r>
            <a:r>
              <a:rPr lang="en-US" sz="1150" spc="-30">
                <a:solidFill>
                  <a:srgbClr val="000000"/>
                </a:solidFill>
                <a:latin typeface="Courier New" panose="02020603050405020304"/>
              </a:rPr>
              <a:t>&lt;</a:t>
            </a:r>
            <a:r>
              <a:rPr lang="en-US" sz="1400" spc="-30">
                <a:solidFill>
                  <a:srgbClr val="000000"/>
                </a:solidFill>
                <a:latin typeface="Verdana" panose="02020603050405020304" pitchFamily="2"/>
              </a:rPr>
              <a:t>&amp; 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0"/>
          </p:nvPr>
        </p:nvSpPr>
        <p:spPr>
          <a:xfrm>
            <a:off x="10552430" y="3996055"/>
            <a:ext cx="146050" cy="151765"/>
          </a:xfrm>
          <a:prstGeom prst="rect">
            <a:avLst/>
          </a:prstGeom>
          <a:solidFill>
            <a:srgbClr val="425039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100"/>
              </a:lnSpc>
              <a:spcAft>
                <a:spcPts val="0"/>
              </a:spcAft>
            </a:pPr>
            <a:r>
              <a:rPr lang="en-US" sz="1400" spc="-270">
                <a:solidFill>
                  <a:srgbClr val="000000"/>
                </a:solidFill>
                <a:latin typeface="Verdana" panose="02020603050405020304" pitchFamily="2"/>
              </a:rPr>
              <a:t>It; 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idx="10"/>
          </p:nvPr>
        </p:nvSpPr>
        <p:spPr>
          <a:xfrm>
            <a:off x="10494010" y="10076180"/>
            <a:ext cx="204470" cy="216535"/>
          </a:xfrm>
          <a:prstGeom prst="rect">
            <a:avLst/>
          </a:prstGeom>
          <a:solidFill>
            <a:srgbClr val="425039"/>
          </a:solidFill>
          <a:ln w="0" cmpd="sng">
            <a:noFill/>
            <a:prstDash val="solid"/>
          </a:ln>
        </p:spPr>
        <p:txBody>
          <a:bodyPr vert="horz" lIns="0" tIns="53975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400" spc="0">
                <a:solidFill>
                  <a:srgbClr val="000000"/>
                </a:solidFill>
                <a:latin typeface="Verdana" panose="02020603050405020304" pitchFamily="2"/>
              </a:rPr>
              <a:t>; 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idx="10"/>
          </p:nvPr>
        </p:nvSpPr>
        <p:spPr>
          <a:xfrm>
            <a:off x="0" y="11189970"/>
            <a:ext cx="200025" cy="231775"/>
          </a:xfrm>
          <a:prstGeom prst="rect">
            <a:avLst/>
          </a:prstGeom>
          <a:solidFill>
            <a:srgbClr val="425039"/>
          </a:solidFill>
          <a:ln w="0" cmpd="sng">
            <a:noFill/>
            <a:prstDash val="solid"/>
          </a:ln>
        </p:spPr>
        <p:txBody>
          <a:bodyPr vert="horz" lIns="0" tIns="4572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600" i="1" spc="-170">
                <a:solidFill>
                  <a:srgbClr val="000000"/>
                </a:solidFill>
                <a:latin typeface="Verdana" panose="02020603050405020304" pitchFamily="2"/>
              </a:rPr>
              <a:t>e‘: 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idx="10"/>
          </p:nvPr>
        </p:nvSpPr>
        <p:spPr>
          <a:xfrm>
            <a:off x="205740" y="14665960"/>
            <a:ext cx="1801495" cy="458470"/>
          </a:xfrm>
          <a:prstGeom prst="rect">
            <a:avLst/>
          </a:prstGeom>
          <a:solidFill>
            <a:srgbClr val="425039"/>
          </a:solidFill>
          <a:ln w="0" cmpd="sng">
            <a:noFill/>
            <a:prstDash val="solid"/>
          </a:ln>
        </p:spPr>
        <p:txBody>
          <a:bodyPr vert="horz" lIns="0" tIns="53975" rIns="0" bIns="0" anchor="t"/>
          <a:lstStyle/>
          <a:p>
            <a:pPr marL="27432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1400" spc="0">
                <a:solidFill>
                  <a:srgbClr val="000000"/>
                </a:solidFill>
                <a:latin typeface="Verdana" panose="02020603050405020304" pitchFamily="2"/>
              </a:rPr>
              <a:t>„ </a:t>
            </a:r>
          </a:p>
          <a:p>
            <a:pPr marL="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tabLst>
                <a:tab pos="1828800" algn="r"/>
              </a:tabLst>
            </a:pPr>
            <a:r>
              <a:rPr lang="en-US" sz="950" u="sng" spc="0">
                <a:solidFill>
                  <a:srgbClr val="000000"/>
                </a:solidFill>
                <a:latin typeface="Verdana" panose="02020603050405020304" pitchFamily="2"/>
              </a:rPr>
              <a:t>inAlk</a:t>
            </a:r>
            <a:r>
              <a:rPr lang="en-US" sz="950" u="sng" spc="0" baseline="30000">
                <a:solidFill>
                  <a:srgbClr val="000000"/>
                </a:solidFill>
                <a:latin typeface="Verdana" panose="02020603050405020304" pitchFamily="2"/>
              </a:rPr>
              <a:t>X</a:t>
            </a:r>
            <a:r>
              <a:rPr lang="en-US" sz="950" u="sng" spc="0">
                <a:solidFill>
                  <a:srgbClr val="000000"/>
                </a:solidFill>
                <a:latin typeface="Verdana" panose="02020603050405020304" pitchFamily="2"/>
              </a:rPr>
              <a:t>_ </a:t>
            </a:r>
            <a:r>
              <a:rPr lang="en-US" sz="1400" spc="0">
                <a:solidFill>
                  <a:srgbClr val="000000"/>
                </a:solidFill>
                <a:latin typeface="Verdana" panose="02020603050405020304" pitchFamily="2"/>
              </a:rPr>
              <a:t> L Ve etu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9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idx="10"/>
          </p:nvPr>
        </p:nvSpPr>
        <p:spPr>
          <a:xfrm>
            <a:off x="13450570" y="368935"/>
            <a:ext cx="1188720" cy="5581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0" rIns="0" bIns="0" anchor="t"/>
          <a:lstStyle/>
          <a:p>
            <a:pPr marL="0" marR="0" indent="0" algn="l">
              <a:lnSpc>
                <a:spcPts val="4000"/>
              </a:lnSpc>
              <a:spcAft>
                <a:spcPts val="0"/>
              </a:spcAft>
            </a:pPr>
            <a:r>
              <a:rPr lang="en-US" sz="3600" b="1" spc="-130">
                <a:solidFill>
                  <a:srgbClr val="000000"/>
                </a:solidFill>
                <a:latin typeface="Calibri" panose="02020603050405020304" pitchFamily="2"/>
              </a:rPr>
              <a:t>Plan A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tferland.info/woningbouw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oostkijktvooruit@montferland.inf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2A0CA9DB-C028-8D28-41F6-F74D28B88B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20938" cy="10633967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idx="10"/>
          </p:nvPr>
        </p:nvSpPr>
        <p:spPr>
          <a:xfrm>
            <a:off x="863723" y="6062734"/>
            <a:ext cx="10744200" cy="9112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0485" rIns="0" bIns="0" anchor="t">
            <a:normAutofit fontScale="95000"/>
          </a:bodyPr>
          <a:lstStyle/>
          <a:p>
            <a:pPr marL="0" marR="0" indent="0" algn="l">
              <a:lnSpc>
                <a:spcPts val="4900"/>
              </a:lnSpc>
              <a:spcAft>
                <a:spcPts val="1680"/>
              </a:spcAft>
            </a:pPr>
            <a:r>
              <a:rPr lang="en-US" sz="4800" b="1" spc="75" dirty="0" err="1">
                <a:solidFill>
                  <a:srgbClr val="1A2029"/>
                </a:solidFill>
                <a:latin typeface="Calibri" panose="02020603050405020304" pitchFamily="2"/>
              </a:rPr>
              <a:t>Uitwerking</a:t>
            </a:r>
            <a:r>
              <a:rPr lang="en-US" sz="4800" b="1" spc="75" dirty="0">
                <a:solidFill>
                  <a:srgbClr val="1A2029"/>
                </a:solidFill>
                <a:latin typeface="Calibri" panose="02020603050405020304" pitchFamily="2"/>
              </a:rPr>
              <a:t> van het VVL </a:t>
            </a:r>
            <a:r>
              <a:rPr lang="en-US" sz="4800" b="1" spc="75" dirty="0" err="1">
                <a:solidFill>
                  <a:srgbClr val="1A2029"/>
                </a:solidFill>
                <a:latin typeface="Calibri" panose="02020603050405020304" pitchFamily="2"/>
              </a:rPr>
              <a:t>terrein</a:t>
            </a:r>
            <a:r>
              <a:rPr lang="en-US" sz="4800" b="1" spc="75" dirty="0">
                <a:solidFill>
                  <a:srgbClr val="1A2029"/>
                </a:solidFill>
                <a:latin typeface="Calibri" panose="02020603050405020304" pitchFamily="2"/>
              </a:rPr>
              <a:t> | Lengel 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0"/>
          </p:nvPr>
        </p:nvSpPr>
        <p:spPr>
          <a:xfrm>
            <a:off x="863723" y="7106694"/>
            <a:ext cx="10744200" cy="5391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0" rIns="0" bIns="0" anchor="t">
            <a:normAutofit fontScale="95000"/>
          </a:bodyPr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  <a:tabLst>
                <a:tab pos="2286000" algn="l"/>
              </a:tabLst>
            </a:pPr>
            <a:r>
              <a:rPr lang="en-US" sz="1800" spc="20" dirty="0" err="1">
                <a:solidFill>
                  <a:srgbClr val="1A2029"/>
                </a:solidFill>
                <a:latin typeface="Calibri" panose="02020603050405020304" pitchFamily="2"/>
              </a:rPr>
              <a:t>Projectbegeleider</a:t>
            </a:r>
            <a:r>
              <a:rPr lang="en-US" sz="1800" spc="20" dirty="0">
                <a:solidFill>
                  <a:srgbClr val="1A2029"/>
                </a:solidFill>
                <a:latin typeface="Calibri" panose="02020603050405020304" pitchFamily="2"/>
              </a:rPr>
              <a:t>: Antoin Jansen (</a:t>
            </a:r>
            <a:r>
              <a:rPr lang="en-US" sz="1800" spc="20" dirty="0" err="1">
                <a:solidFill>
                  <a:srgbClr val="1A2029"/>
                </a:solidFill>
                <a:latin typeface="Calibri" panose="02020603050405020304" pitchFamily="2"/>
              </a:rPr>
              <a:t>gemeente</a:t>
            </a:r>
            <a:r>
              <a:rPr lang="en-US" sz="1800" spc="20" dirty="0">
                <a:solidFill>
                  <a:srgbClr val="1A2029"/>
                </a:solidFill>
                <a:latin typeface="Calibri" panose="02020603050405020304" pitchFamily="2"/>
              </a:rPr>
              <a:t> </a:t>
            </a:r>
            <a:r>
              <a:rPr lang="en-US" sz="1800" spc="20" dirty="0" err="1">
                <a:solidFill>
                  <a:srgbClr val="1A2029"/>
                </a:solidFill>
                <a:latin typeface="Calibri" panose="02020603050405020304" pitchFamily="2"/>
              </a:rPr>
              <a:t>Montferland</a:t>
            </a:r>
            <a:r>
              <a:rPr lang="en-US" sz="1800" spc="20" dirty="0">
                <a:solidFill>
                  <a:srgbClr val="1A2029"/>
                </a:solidFill>
                <a:latin typeface="Calibri" panose="02020603050405020304" pitchFamily="2"/>
              </a:rPr>
              <a:t>) </a:t>
            </a:r>
          </a:p>
          <a:p>
            <a:pPr marL="0" marR="0" indent="0" algn="l">
              <a:lnSpc>
                <a:spcPts val="1800"/>
              </a:lnSpc>
              <a:spcBef>
                <a:spcPts val="310"/>
              </a:spcBef>
              <a:spcAft>
                <a:spcPts val="0"/>
              </a:spcAft>
              <a:tabLst>
                <a:tab pos="2286000" algn="l"/>
              </a:tabLst>
            </a:pPr>
            <a:r>
              <a:rPr lang="en-US" sz="1800" spc="20" dirty="0" err="1">
                <a:solidFill>
                  <a:srgbClr val="1A2029"/>
                </a:solidFill>
                <a:latin typeface="Calibri" panose="02020603050405020304" pitchFamily="2"/>
              </a:rPr>
              <a:t>Stedenbouwkundige</a:t>
            </a:r>
            <a:r>
              <a:rPr lang="en-US" sz="1800" spc="20" dirty="0">
                <a:solidFill>
                  <a:srgbClr val="1A2029"/>
                </a:solidFill>
                <a:latin typeface="Calibri" panose="02020603050405020304" pitchFamily="2"/>
              </a:rPr>
              <a:t>: Arjan van der </a:t>
            </a:r>
            <a:r>
              <a:rPr lang="en-US" sz="1800" spc="20" dirty="0" err="1">
                <a:solidFill>
                  <a:srgbClr val="1A2029"/>
                </a:solidFill>
                <a:latin typeface="Calibri" panose="02020603050405020304" pitchFamily="2"/>
              </a:rPr>
              <a:t>Laan</a:t>
            </a:r>
            <a:r>
              <a:rPr lang="en-US" sz="1800" spc="20" dirty="0">
                <a:solidFill>
                  <a:srgbClr val="1A2029"/>
                </a:solidFill>
                <a:latin typeface="Calibri" panose="02020603050405020304" pitchFamily="2"/>
              </a:rPr>
              <a:t> (</a:t>
            </a:r>
            <a:r>
              <a:rPr lang="en-US" sz="1800" spc="20" dirty="0" err="1">
                <a:solidFill>
                  <a:srgbClr val="1A2029"/>
                </a:solidFill>
                <a:latin typeface="Calibri" panose="02020603050405020304" pitchFamily="2"/>
              </a:rPr>
              <a:t>Buro</a:t>
            </a:r>
            <a:r>
              <a:rPr lang="en-US" sz="1800" spc="20" dirty="0">
                <a:solidFill>
                  <a:srgbClr val="1A2029"/>
                </a:solidFill>
                <a:latin typeface="Calibri" panose="02020603050405020304" pitchFamily="2"/>
              </a:rPr>
              <a:t> </a:t>
            </a:r>
            <a:r>
              <a:rPr lang="en-US" sz="1800" spc="20" dirty="0" err="1">
                <a:solidFill>
                  <a:srgbClr val="1A2029"/>
                </a:solidFill>
                <a:latin typeface="Calibri" panose="02020603050405020304" pitchFamily="2"/>
              </a:rPr>
              <a:t>Dwarsstraat</a:t>
            </a:r>
            <a:r>
              <a:rPr lang="en-US" sz="1800" spc="20" dirty="0">
                <a:solidFill>
                  <a:srgbClr val="1A2029"/>
                </a:solidFill>
                <a:latin typeface="Calibri" panose="02020603050405020304" pitchFamily="2"/>
              </a:rPr>
              <a:t>)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27605" cy="10694670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idx="10"/>
          </p:nvPr>
        </p:nvSpPr>
        <p:spPr>
          <a:xfrm>
            <a:off x="497205" y="359410"/>
            <a:ext cx="6281420" cy="5353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085" rIns="0" bIns="0" anchor="t"/>
          <a:lstStyle/>
          <a:p>
            <a:pPr marL="0" marR="0" indent="0" algn="l">
              <a:lnSpc>
                <a:spcPts val="3700"/>
              </a:lnSpc>
              <a:spcAft>
                <a:spcPts val="95"/>
              </a:spcAft>
            </a:pPr>
            <a:r>
              <a:rPr lang="en-US" sz="3600" b="1" spc="-35">
                <a:solidFill>
                  <a:srgbClr val="070806"/>
                </a:solidFill>
                <a:latin typeface="Calibri" panose="02020603050405020304" pitchFamily="2"/>
              </a:rPr>
              <a:t>Plan B - alternatief voor het hofje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0"/>
          </p:nvPr>
        </p:nvSpPr>
        <p:spPr>
          <a:xfrm>
            <a:off x="0" y="0"/>
            <a:ext cx="15121255" cy="10692130"/>
          </a:xfrm>
          <a:prstGeom prst="rect">
            <a:avLst/>
          </a:prstGeom>
          <a:solidFill>
            <a:srgbClr val="F9F8E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4" name="Afbeelding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21255" cy="10692130"/>
          </a:xfrm>
          <a:prstGeom prst="rect">
            <a:avLst/>
          </a:prstGeom>
        </p:spPr>
      </p:pic>
      <p:sp>
        <p:nvSpPr>
          <p:cNvPr id="5" name="Tijdelijke aanduiding voor tekst 4"/>
          <p:cNvSpPr>
            <a:spLocks noGrp="1"/>
          </p:cNvSpPr>
          <p:nvPr>
            <p:ph type="body" idx="10"/>
          </p:nvPr>
        </p:nvSpPr>
        <p:spPr>
          <a:xfrm>
            <a:off x="12627610" y="365760"/>
            <a:ext cx="1143000" cy="5581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3340" rIns="0" bIns="0" anchor="t">
            <a:normAutofit fontScale="87500"/>
          </a:bodyPr>
          <a:lstStyle/>
          <a:p>
            <a:pPr marL="0" marR="0" indent="0" algn="l">
              <a:lnSpc>
                <a:spcPts val="4000"/>
              </a:lnSpc>
              <a:spcAft>
                <a:spcPts val="0"/>
              </a:spcAft>
            </a:pPr>
            <a:r>
              <a:rPr lang="en-US" sz="3600" b="1" spc="-90">
                <a:solidFill>
                  <a:srgbClr val="000000"/>
                </a:solidFill>
                <a:latin typeface="Calibri" panose="02020603050405020304" pitchFamily="2"/>
              </a:rPr>
              <a:t>Plan B 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0"/>
          </p:nvPr>
        </p:nvSpPr>
        <p:spPr>
          <a:xfrm>
            <a:off x="10166350" y="4055110"/>
            <a:ext cx="347980" cy="7518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4930" rIns="0" bIns="0" anchor="t">
            <a:normAutofit fontScale="95000"/>
          </a:bodyPr>
          <a:lstStyle/>
          <a:p>
            <a:pPr marL="0" marR="0" indent="0" algn="l">
              <a:lnSpc>
                <a:spcPts val="5300"/>
              </a:lnSpc>
              <a:spcAft>
                <a:spcPts val="0"/>
              </a:spcAft>
            </a:pPr>
            <a:r>
              <a:rPr lang="en-US" sz="4850" b="1" spc="0">
                <a:solidFill>
                  <a:srgbClr val="000000"/>
                </a:solidFill>
                <a:latin typeface="Calibri" panose="02020603050405020304" pitchFamily="2"/>
              </a:rPr>
              <a:t>? 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idx="10"/>
          </p:nvPr>
        </p:nvSpPr>
        <p:spPr>
          <a:xfrm>
            <a:off x="11763375" y="6228715"/>
            <a:ext cx="347980" cy="7518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4930" rIns="0" bIns="0" anchor="t">
            <a:normAutofit fontScale="95000"/>
          </a:bodyPr>
          <a:lstStyle/>
          <a:p>
            <a:pPr marL="0" marR="0" indent="0" algn="l">
              <a:lnSpc>
                <a:spcPts val="5300"/>
              </a:lnSpc>
              <a:spcAft>
                <a:spcPts val="0"/>
              </a:spcAft>
            </a:pPr>
            <a:r>
              <a:rPr lang="en-US" sz="4850" b="1" spc="0">
                <a:solidFill>
                  <a:srgbClr val="000000"/>
                </a:solidFill>
                <a:latin typeface="Calibri" panose="02020603050405020304" pitchFamily="2"/>
              </a:rPr>
              <a:t>?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25700" cy="10696575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idx="10"/>
          </p:nvPr>
        </p:nvSpPr>
        <p:spPr>
          <a:xfrm>
            <a:off x="466724" y="493395"/>
            <a:ext cx="12334875" cy="716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6200" rIns="0" bIns="0" anchor="t">
            <a:normAutofit fontScale="95000"/>
          </a:bodyPr>
          <a:lstStyle/>
          <a:p>
            <a:pPr marL="0" marR="0" indent="0" algn="l">
              <a:lnSpc>
                <a:spcPts val="5000"/>
              </a:lnSpc>
              <a:spcAft>
                <a:spcPts val="50"/>
              </a:spcAft>
            </a:pPr>
            <a:r>
              <a:rPr lang="en-US" sz="4900" spc="60" dirty="0" err="1">
                <a:solidFill>
                  <a:srgbClr val="162510"/>
                </a:solidFill>
                <a:latin typeface="Calibri" panose="02020603050405020304" pitchFamily="2"/>
              </a:rPr>
              <a:t>Voorbeelden</a:t>
            </a:r>
            <a:r>
              <a:rPr lang="en-US" sz="4900" spc="60" dirty="0">
                <a:solidFill>
                  <a:srgbClr val="162510"/>
                </a:solidFill>
                <a:latin typeface="Calibri" panose="02020603050405020304" pitchFamily="2"/>
              </a:rPr>
              <a:t> </a:t>
            </a:r>
            <a:r>
              <a:rPr lang="en-US" sz="4900" spc="60" dirty="0" err="1">
                <a:solidFill>
                  <a:srgbClr val="162510"/>
                </a:solidFill>
                <a:latin typeface="Calibri" panose="02020603050405020304" pitchFamily="2"/>
              </a:rPr>
              <a:t>bebouwing</a:t>
            </a:r>
            <a:r>
              <a:rPr lang="en-US" sz="4900" spc="60" dirty="0">
                <a:solidFill>
                  <a:srgbClr val="162510"/>
                </a:solidFill>
                <a:latin typeface="Calibri" panose="02020603050405020304" pitchFamily="2"/>
              </a:rPr>
              <a:t> </a:t>
            </a:r>
            <a:r>
              <a:rPr lang="en-US" sz="4900" spc="60" dirty="0" err="1">
                <a:solidFill>
                  <a:srgbClr val="162510"/>
                </a:solidFill>
                <a:latin typeface="Calibri" panose="02020603050405020304" pitchFamily="2"/>
              </a:rPr>
              <a:t>en</a:t>
            </a:r>
            <a:r>
              <a:rPr lang="en-US" sz="4900" spc="60" dirty="0">
                <a:solidFill>
                  <a:srgbClr val="162510"/>
                </a:solidFill>
                <a:latin typeface="Calibri" panose="02020603050405020304" pitchFamily="2"/>
              </a:rPr>
              <a:t> </a:t>
            </a:r>
            <a:r>
              <a:rPr lang="en-US" sz="4900" spc="60" dirty="0" err="1">
                <a:solidFill>
                  <a:srgbClr val="162510"/>
                </a:solidFill>
                <a:latin typeface="Calibri" panose="02020603050405020304" pitchFamily="2"/>
              </a:rPr>
              <a:t>openbare</a:t>
            </a:r>
            <a:r>
              <a:rPr lang="en-US" sz="4900" spc="60" dirty="0">
                <a:solidFill>
                  <a:srgbClr val="162510"/>
                </a:solidFill>
                <a:latin typeface="Calibri" panose="02020603050405020304" pitchFamily="2"/>
              </a:rPr>
              <a:t> </a:t>
            </a:r>
            <a:r>
              <a:rPr lang="en-US" sz="4900" spc="60" dirty="0" err="1">
                <a:solidFill>
                  <a:srgbClr val="162510"/>
                </a:solidFill>
                <a:latin typeface="Calibri" panose="02020603050405020304" pitchFamily="2"/>
              </a:rPr>
              <a:t>ruimte</a:t>
            </a:r>
            <a:r>
              <a:rPr lang="en-US" sz="4900" spc="60" dirty="0">
                <a:solidFill>
                  <a:srgbClr val="162510"/>
                </a:solidFill>
                <a:latin typeface="Calibri" panose="02020603050405020304" pitchFamily="2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 rot="16200000">
            <a:off x="2190519" y="-2426494"/>
            <a:ext cx="10927787" cy="1530882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19350" cy="107048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0"/>
          </p:nvPr>
        </p:nvSpPr>
        <p:spPr>
          <a:xfrm>
            <a:off x="221227" y="294977"/>
            <a:ext cx="14121130" cy="12058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5725" rIns="0" bIns="0" anchor="t">
            <a:normAutofit fontScale="95000"/>
          </a:bodyPr>
          <a:lstStyle/>
          <a:p>
            <a:pPr marL="5394960" marR="0" indent="0" algn="l">
              <a:lnSpc>
                <a:spcPts val="5300"/>
              </a:lnSpc>
              <a:spcAft>
                <a:spcPts val="3475"/>
              </a:spcAft>
            </a:pPr>
            <a:r>
              <a:rPr lang="en-US" sz="4850" spc="0" dirty="0">
                <a:solidFill>
                  <a:srgbClr val="041510"/>
                </a:solidFill>
                <a:latin typeface="Calibri" panose="02020603050405020304" pitchFamily="2"/>
              </a:rPr>
              <a:t>WENSEN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0"/>
          </p:nvPr>
        </p:nvSpPr>
        <p:spPr>
          <a:xfrm>
            <a:off x="221227" y="1789132"/>
            <a:ext cx="14733638" cy="199102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0" rIns="0" bIns="0" anchor="t">
            <a:normAutofit fontScale="95000"/>
          </a:bodyPr>
          <a:lstStyle/>
          <a:p>
            <a:pPr marL="0" marR="0" indent="0" algn="ctr">
              <a:lnSpc>
                <a:spcPts val="1900"/>
              </a:lnSpc>
              <a:spcAft>
                <a:spcPts val="0"/>
              </a:spcAft>
            </a:pPr>
            <a:r>
              <a:rPr lang="en-US" sz="1800" b="1" spc="35" dirty="0" err="1">
                <a:solidFill>
                  <a:srgbClr val="EC5F18"/>
                </a:solidFill>
                <a:latin typeface="Calibri" panose="02020603050405020304" pitchFamily="2"/>
              </a:rPr>
              <a:t>Knarrenhof</a:t>
            </a:r>
            <a:r>
              <a:rPr lang="en-US" sz="1800" b="1" spc="35" dirty="0">
                <a:solidFill>
                  <a:srgbClr val="EC5F18"/>
                </a:solidFill>
                <a:latin typeface="Calibri" panose="02020603050405020304" pitchFamily="2"/>
              </a:rPr>
              <a:t>, </a:t>
            </a:r>
            <a:r>
              <a:rPr lang="en-US" sz="1800" b="1" spc="35" dirty="0" err="1">
                <a:solidFill>
                  <a:srgbClr val="EC5F18"/>
                </a:solidFill>
                <a:latin typeface="Calibri" panose="02020603050405020304" pitchFamily="2"/>
              </a:rPr>
              <a:t>seniorenwoningen</a:t>
            </a:r>
            <a:r>
              <a:rPr lang="en-US" sz="1800" b="1" spc="35" dirty="0">
                <a:solidFill>
                  <a:srgbClr val="EC5F18"/>
                </a:solidFill>
                <a:latin typeface="Calibri" panose="02020603050405020304" pitchFamily="2"/>
              </a:rPr>
              <a:t>, </a:t>
            </a:r>
            <a:r>
              <a:rPr lang="en-US" sz="1800" b="1" spc="35" dirty="0" err="1">
                <a:solidFill>
                  <a:srgbClr val="EC5F18"/>
                </a:solidFill>
                <a:latin typeface="Calibri" panose="02020603050405020304" pitchFamily="2"/>
              </a:rPr>
              <a:t>levensloopbestendig</a:t>
            </a:r>
            <a:r>
              <a:rPr lang="en-US" sz="1800" b="1" spc="35" dirty="0">
                <a:solidFill>
                  <a:srgbClr val="EC5F18"/>
                </a:solidFill>
                <a:latin typeface="Calibri" panose="02020603050405020304" pitchFamily="2"/>
              </a:rPr>
              <a:t> (13) | </a:t>
            </a:r>
            <a:r>
              <a:rPr lang="en-US" sz="1800" b="1" spc="35" dirty="0" err="1">
                <a:solidFill>
                  <a:srgbClr val="EC5F18"/>
                </a:solidFill>
                <a:latin typeface="Calibri" panose="02020603050405020304" pitchFamily="2"/>
              </a:rPr>
              <a:t>Duurzame</a:t>
            </a:r>
            <a:r>
              <a:rPr lang="en-US" sz="1800" b="1" spc="3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1800" b="1" spc="35" dirty="0" err="1">
                <a:solidFill>
                  <a:srgbClr val="EC5F18"/>
                </a:solidFill>
                <a:latin typeface="Calibri" panose="02020603050405020304" pitchFamily="2"/>
              </a:rPr>
              <a:t>woningen</a:t>
            </a:r>
            <a:r>
              <a:rPr lang="en-US" sz="1800" b="1" spc="3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1800" b="1" spc="35" dirty="0" err="1">
                <a:solidFill>
                  <a:srgbClr val="EC5F18"/>
                </a:solidFill>
                <a:latin typeface="Calibri" panose="02020603050405020304" pitchFamily="2"/>
              </a:rPr>
              <a:t>en</a:t>
            </a:r>
            <a:r>
              <a:rPr lang="en-US" sz="1800" b="1" spc="3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1800" b="1" spc="35" dirty="0" err="1">
                <a:solidFill>
                  <a:srgbClr val="EC5F18"/>
                </a:solidFill>
                <a:latin typeface="Calibri" panose="02020603050405020304" pitchFamily="2"/>
              </a:rPr>
              <a:t>energiezuinig</a:t>
            </a:r>
            <a:r>
              <a:rPr lang="en-US" sz="1800" b="1" spc="35" dirty="0">
                <a:solidFill>
                  <a:srgbClr val="EC5F18"/>
                </a:solidFill>
                <a:latin typeface="Calibri" panose="02020603050405020304" pitchFamily="2"/>
              </a:rPr>
              <a:t> (10) |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b="1" spc="45" dirty="0" err="1">
                <a:solidFill>
                  <a:srgbClr val="EC5F18"/>
                </a:solidFill>
                <a:latin typeface="Calibri" panose="02020603050405020304" pitchFamily="2"/>
              </a:rPr>
              <a:t>Woningen</a:t>
            </a:r>
            <a:r>
              <a:rPr lang="en-US" sz="1800" b="1" spc="4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1800" b="1" spc="45" dirty="0" err="1">
                <a:solidFill>
                  <a:srgbClr val="EC5F18"/>
                </a:solidFill>
                <a:latin typeface="Calibri" panose="02020603050405020304" pitchFamily="2"/>
              </a:rPr>
              <a:t>voor</a:t>
            </a:r>
            <a:r>
              <a:rPr lang="en-US" sz="1800" b="1" spc="45" dirty="0">
                <a:solidFill>
                  <a:srgbClr val="EC5F18"/>
                </a:solidFill>
                <a:latin typeface="Calibri" panose="02020603050405020304" pitchFamily="2"/>
              </a:rPr>
              <a:t> “</a:t>
            </a:r>
            <a:r>
              <a:rPr lang="en-US" sz="1800" b="1" spc="45" dirty="0" err="1">
                <a:solidFill>
                  <a:srgbClr val="EC5F18"/>
                </a:solidFill>
                <a:latin typeface="Calibri" panose="02020603050405020304" pitchFamily="2"/>
              </a:rPr>
              <a:t>Montferlanders</a:t>
            </a:r>
            <a:r>
              <a:rPr lang="en-US" sz="1800" b="1" spc="45" dirty="0">
                <a:solidFill>
                  <a:srgbClr val="EC5F18"/>
                </a:solidFill>
                <a:latin typeface="Calibri" panose="02020603050405020304" pitchFamily="2"/>
              </a:rPr>
              <a:t>” (9) | </a:t>
            </a:r>
            <a:r>
              <a:rPr lang="en-US" sz="1800" b="1" spc="45" dirty="0" err="1">
                <a:solidFill>
                  <a:srgbClr val="EC5F18"/>
                </a:solidFill>
                <a:latin typeface="Calibri" panose="02020603050405020304" pitchFamily="2"/>
              </a:rPr>
              <a:t>Betaalbare</a:t>
            </a:r>
            <a:r>
              <a:rPr lang="en-US" sz="1800" b="1" spc="4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1800" b="1" spc="45" dirty="0" err="1">
                <a:solidFill>
                  <a:srgbClr val="EC5F18"/>
                </a:solidFill>
                <a:latin typeface="Calibri" panose="02020603050405020304" pitchFamily="2"/>
              </a:rPr>
              <a:t>woningen</a:t>
            </a:r>
            <a:r>
              <a:rPr lang="en-US" sz="1800" b="1" spc="45" dirty="0">
                <a:solidFill>
                  <a:srgbClr val="EC5F18"/>
                </a:solidFill>
                <a:latin typeface="Calibri" panose="02020603050405020304" pitchFamily="2"/>
              </a:rPr>
              <a:t> (8) |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b="1" spc="35" dirty="0">
                <a:solidFill>
                  <a:srgbClr val="EC5F18"/>
                </a:solidFill>
                <a:latin typeface="Calibri" panose="02020603050405020304" pitchFamily="2"/>
              </a:rPr>
              <a:t>Vrije sector </a:t>
            </a:r>
            <a:r>
              <a:rPr lang="en-US" sz="1800" b="1" spc="35" dirty="0" err="1">
                <a:solidFill>
                  <a:srgbClr val="EC5F18"/>
                </a:solidFill>
                <a:latin typeface="Calibri" panose="02020603050405020304" pitchFamily="2"/>
              </a:rPr>
              <a:t>kavels</a:t>
            </a:r>
            <a:r>
              <a:rPr lang="en-US" sz="1800" b="1" spc="35" dirty="0">
                <a:solidFill>
                  <a:srgbClr val="EC5F18"/>
                </a:solidFill>
                <a:latin typeface="Calibri" panose="02020603050405020304" pitchFamily="2"/>
              </a:rPr>
              <a:t> (6) | </a:t>
            </a:r>
            <a:r>
              <a:rPr lang="en-US" sz="1800" b="1" spc="35" dirty="0" err="1">
                <a:solidFill>
                  <a:srgbClr val="EC5F18"/>
                </a:solidFill>
                <a:latin typeface="Calibri" panose="02020603050405020304" pitchFamily="2"/>
              </a:rPr>
              <a:t>Dorps</a:t>
            </a:r>
            <a:r>
              <a:rPr lang="en-US" sz="1800" b="1" spc="3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1800" b="1" spc="35" dirty="0" err="1">
                <a:solidFill>
                  <a:srgbClr val="EC5F18"/>
                </a:solidFill>
                <a:latin typeface="Calibri" panose="02020603050405020304" pitchFamily="2"/>
              </a:rPr>
              <a:t>karakter</a:t>
            </a:r>
            <a:r>
              <a:rPr lang="en-US" sz="1800" b="1" spc="3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1800" b="1" spc="35" dirty="0" err="1">
                <a:solidFill>
                  <a:srgbClr val="EC5F18"/>
                </a:solidFill>
                <a:latin typeface="Calibri" panose="02020603050405020304" pitchFamily="2"/>
              </a:rPr>
              <a:t>nieuwe</a:t>
            </a:r>
            <a:r>
              <a:rPr lang="en-US" sz="1800" b="1" spc="3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1800" b="1" spc="35" dirty="0" err="1">
                <a:solidFill>
                  <a:srgbClr val="EC5F18"/>
                </a:solidFill>
                <a:latin typeface="Calibri" panose="02020603050405020304" pitchFamily="2"/>
              </a:rPr>
              <a:t>woonwijk</a:t>
            </a:r>
            <a:r>
              <a:rPr lang="en-US" sz="1800" b="1" spc="35" dirty="0">
                <a:solidFill>
                  <a:srgbClr val="EC5F18"/>
                </a:solidFill>
                <a:latin typeface="Calibri" panose="02020603050405020304" pitchFamily="2"/>
              </a:rPr>
              <a:t>, </a:t>
            </a:r>
            <a:r>
              <a:rPr lang="en-US" sz="1800" b="1" spc="35" dirty="0" err="1">
                <a:solidFill>
                  <a:srgbClr val="EC5F18"/>
                </a:solidFill>
                <a:latin typeface="Calibri" panose="02020603050405020304" pitchFamily="2"/>
              </a:rPr>
              <a:t>speels</a:t>
            </a:r>
            <a:r>
              <a:rPr lang="en-US" sz="1800" b="1" spc="35" dirty="0">
                <a:solidFill>
                  <a:srgbClr val="EC5F18"/>
                </a:solidFill>
                <a:latin typeface="Calibri" panose="02020603050405020304" pitchFamily="2"/>
              </a:rPr>
              <a:t>, </a:t>
            </a:r>
            <a:r>
              <a:rPr lang="en-US" sz="1800" b="1" spc="35" dirty="0" err="1">
                <a:solidFill>
                  <a:srgbClr val="EC5F18"/>
                </a:solidFill>
                <a:latin typeface="Calibri" panose="02020603050405020304" pitchFamily="2"/>
              </a:rPr>
              <a:t>anders</a:t>
            </a:r>
            <a:r>
              <a:rPr lang="en-US" sz="1800" b="1" spc="35" dirty="0">
                <a:solidFill>
                  <a:srgbClr val="EC5F18"/>
                </a:solidFill>
                <a:latin typeface="Calibri" panose="02020603050405020304" pitchFamily="2"/>
              </a:rPr>
              <a:t> dan </a:t>
            </a:r>
            <a:r>
              <a:rPr lang="en-US" sz="1800" b="1" spc="35" dirty="0" err="1">
                <a:solidFill>
                  <a:srgbClr val="EC5F18"/>
                </a:solidFill>
                <a:latin typeface="Calibri" panose="02020603050405020304" pitchFamily="2"/>
              </a:rPr>
              <a:t>anders</a:t>
            </a:r>
            <a:r>
              <a:rPr lang="en-US" sz="1800" b="1" spc="35" dirty="0">
                <a:solidFill>
                  <a:srgbClr val="EC5F18"/>
                </a:solidFill>
                <a:latin typeface="Calibri" panose="02020603050405020304" pitchFamily="2"/>
              </a:rPr>
              <a:t>, </a:t>
            </a:r>
            <a:r>
              <a:rPr lang="en-US" sz="1800" b="1" spc="35" dirty="0" err="1">
                <a:solidFill>
                  <a:srgbClr val="EC5F18"/>
                </a:solidFill>
                <a:latin typeface="Calibri" panose="02020603050405020304" pitchFamily="2"/>
              </a:rPr>
              <a:t>gemeenschapszin</a:t>
            </a:r>
            <a:r>
              <a:rPr lang="en-US" sz="1800" b="1" spc="35" dirty="0">
                <a:solidFill>
                  <a:srgbClr val="EC5F18"/>
                </a:solidFill>
                <a:latin typeface="Calibri" panose="02020603050405020304" pitchFamily="2"/>
              </a:rPr>
              <a:t> (6) | </a:t>
            </a:r>
          </a:p>
          <a:p>
            <a:pPr marL="0" marR="0" indent="0" algn="ctr">
              <a:lnSpc>
                <a:spcPts val="1900"/>
              </a:lnSpc>
              <a:spcBef>
                <a:spcPts val="330"/>
              </a:spcBef>
              <a:spcAft>
                <a:spcPts val="0"/>
              </a:spcAft>
            </a:pPr>
            <a:r>
              <a:rPr lang="en-US" sz="1800" b="1" spc="30" dirty="0" err="1">
                <a:solidFill>
                  <a:srgbClr val="EC5F18"/>
                </a:solidFill>
                <a:latin typeface="Calibri" panose="02020603050405020304" pitchFamily="2"/>
              </a:rPr>
              <a:t>Starterswoningen</a:t>
            </a:r>
            <a:r>
              <a:rPr lang="en-US" sz="1800" b="1" spc="30" dirty="0">
                <a:solidFill>
                  <a:srgbClr val="EC5F18"/>
                </a:solidFill>
                <a:latin typeface="Calibri" panose="02020603050405020304" pitchFamily="2"/>
              </a:rPr>
              <a:t> (5) | </a:t>
            </a:r>
            <a:r>
              <a:rPr lang="en-US" sz="1800" b="1" spc="30" dirty="0" err="1">
                <a:solidFill>
                  <a:srgbClr val="EC5F18"/>
                </a:solidFill>
                <a:latin typeface="Calibri" panose="02020603050405020304" pitchFamily="2"/>
              </a:rPr>
              <a:t>Knarrenhof</a:t>
            </a:r>
            <a:r>
              <a:rPr lang="en-US" sz="1800" b="1" spc="30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1800" b="1" spc="30" dirty="0" err="1">
                <a:solidFill>
                  <a:srgbClr val="EC5F18"/>
                </a:solidFill>
                <a:latin typeface="Calibri" panose="02020603050405020304" pitchFamily="2"/>
              </a:rPr>
              <a:t>ook</a:t>
            </a:r>
            <a:r>
              <a:rPr lang="en-US" sz="1800" b="1" spc="30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1800" b="1" spc="30" dirty="0" err="1">
                <a:solidFill>
                  <a:srgbClr val="EC5F18"/>
                </a:solidFill>
                <a:latin typeface="Calibri" panose="02020603050405020304" pitchFamily="2"/>
              </a:rPr>
              <a:t>voor</a:t>
            </a:r>
            <a:r>
              <a:rPr lang="en-US" sz="1800" b="1" spc="30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1800" b="1" spc="30" dirty="0" err="1">
                <a:solidFill>
                  <a:srgbClr val="EC5F18"/>
                </a:solidFill>
                <a:latin typeface="Calibri" panose="02020603050405020304" pitchFamily="2"/>
              </a:rPr>
              <a:t>jongeren</a:t>
            </a:r>
            <a:r>
              <a:rPr lang="en-US" sz="1800" b="1" spc="30" dirty="0">
                <a:solidFill>
                  <a:srgbClr val="EC5F18"/>
                </a:solidFill>
                <a:latin typeface="Calibri" panose="02020603050405020304" pitchFamily="2"/>
              </a:rPr>
              <a:t> (5) | </a:t>
            </a:r>
            <a:r>
              <a:rPr lang="en-US" sz="1800" b="1" spc="30" dirty="0" err="1">
                <a:solidFill>
                  <a:srgbClr val="EC5F18"/>
                </a:solidFill>
                <a:latin typeface="Calibri" panose="02020603050405020304" pitchFamily="2"/>
              </a:rPr>
              <a:t>Huizen</a:t>
            </a:r>
            <a:r>
              <a:rPr lang="en-US" sz="1800" b="1" spc="30" dirty="0">
                <a:solidFill>
                  <a:srgbClr val="EC5F18"/>
                </a:solidFill>
                <a:latin typeface="Calibri" panose="02020603050405020304" pitchFamily="2"/>
              </a:rPr>
              <a:t> met </a:t>
            </a:r>
            <a:r>
              <a:rPr lang="en-US" sz="1800" b="1" spc="30" dirty="0" err="1">
                <a:solidFill>
                  <a:srgbClr val="EC5F18"/>
                </a:solidFill>
                <a:latin typeface="Calibri" panose="02020603050405020304" pitchFamily="2"/>
              </a:rPr>
              <a:t>tuintje</a:t>
            </a:r>
            <a:r>
              <a:rPr lang="en-US" sz="1800" b="1" spc="30" dirty="0">
                <a:solidFill>
                  <a:srgbClr val="EC5F18"/>
                </a:solidFill>
                <a:latin typeface="Calibri" panose="02020603050405020304" pitchFamily="2"/>
              </a:rPr>
              <a:t> (5) | </a:t>
            </a:r>
          </a:p>
          <a:p>
            <a:pPr marL="0" marR="0" indent="0" algn="ctr">
              <a:lnSpc>
                <a:spcPts val="1900"/>
              </a:lnSpc>
              <a:spcBef>
                <a:spcPts val="305"/>
              </a:spcBef>
              <a:spcAft>
                <a:spcPts val="140"/>
              </a:spcAft>
            </a:pPr>
            <a:r>
              <a:rPr lang="en-US" sz="1800" b="1" spc="35" dirty="0" err="1">
                <a:solidFill>
                  <a:srgbClr val="EC5F18"/>
                </a:solidFill>
                <a:latin typeface="Calibri" panose="02020603050405020304" pitchFamily="2"/>
              </a:rPr>
              <a:t>Geen</a:t>
            </a:r>
            <a:r>
              <a:rPr lang="en-US" sz="1800" b="1" spc="3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1800" b="1" spc="35" dirty="0" err="1">
                <a:solidFill>
                  <a:srgbClr val="EC5F18"/>
                </a:solidFill>
                <a:latin typeface="Calibri" panose="02020603050405020304" pitchFamily="2"/>
              </a:rPr>
              <a:t>Knarrenhof</a:t>
            </a:r>
            <a:r>
              <a:rPr lang="en-US" sz="1800" b="1" spc="35" dirty="0">
                <a:solidFill>
                  <a:srgbClr val="EC5F18"/>
                </a:solidFill>
                <a:latin typeface="Calibri" panose="02020603050405020304" pitchFamily="2"/>
              </a:rPr>
              <a:t> (4) | </a:t>
            </a:r>
            <a:r>
              <a:rPr lang="en-US" sz="1800" b="1" spc="35" dirty="0" err="1">
                <a:solidFill>
                  <a:srgbClr val="EC5F18"/>
                </a:solidFill>
                <a:latin typeface="Calibri" panose="02020603050405020304" pitchFamily="2"/>
              </a:rPr>
              <a:t>Laagbouw</a:t>
            </a:r>
            <a:r>
              <a:rPr lang="en-US" sz="1800" b="1" spc="35" dirty="0">
                <a:solidFill>
                  <a:srgbClr val="EC5F18"/>
                </a:solidFill>
                <a:latin typeface="Calibri" panose="02020603050405020304" pitchFamily="2"/>
              </a:rPr>
              <a:t> (4) | </a:t>
            </a:r>
            <a:r>
              <a:rPr lang="en-US" sz="1800" b="1" spc="35" dirty="0" err="1">
                <a:solidFill>
                  <a:srgbClr val="EC5F18"/>
                </a:solidFill>
                <a:latin typeface="Calibri" panose="02020603050405020304" pitchFamily="2"/>
              </a:rPr>
              <a:t>Gevarieerd</a:t>
            </a:r>
            <a:r>
              <a:rPr lang="en-US" sz="1800" b="1" spc="3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1800" b="1" spc="35" dirty="0" err="1">
                <a:solidFill>
                  <a:srgbClr val="EC5F18"/>
                </a:solidFill>
                <a:latin typeface="Calibri" panose="02020603050405020304" pitchFamily="2"/>
              </a:rPr>
              <a:t>woningaanbod</a:t>
            </a:r>
            <a:r>
              <a:rPr lang="en-US" sz="1800" b="1" spc="35" dirty="0">
                <a:solidFill>
                  <a:srgbClr val="EC5F18"/>
                </a:solidFill>
                <a:latin typeface="Calibri" panose="02020603050405020304" pitchFamily="2"/>
              </a:rPr>
              <a:t>, mix van </a:t>
            </a:r>
            <a:r>
              <a:rPr lang="en-US" sz="1800" b="1" spc="35" dirty="0" err="1">
                <a:solidFill>
                  <a:srgbClr val="EC5F18"/>
                </a:solidFill>
                <a:latin typeface="Calibri" panose="02020603050405020304" pitchFamily="2"/>
              </a:rPr>
              <a:t>woningen</a:t>
            </a:r>
            <a:r>
              <a:rPr lang="en-US" sz="1800" b="1" spc="35" dirty="0">
                <a:solidFill>
                  <a:srgbClr val="EC5F18"/>
                </a:solidFill>
                <a:latin typeface="Calibri" panose="02020603050405020304" pitchFamily="2"/>
              </a:rPr>
              <a:t> (4) | 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572770" y="3804285"/>
          <a:ext cx="13752830" cy="274320"/>
        </p:xfrm>
        <a:graphic>
          <a:graphicData uri="http://schemas.openxmlformats.org/drawingml/2006/table">
            <a:tbl>
              <a:tblPr/>
              <a:tblGrid>
                <a:gridCol w="4304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190"/>
                        </a:spcAft>
                      </a:pPr>
                      <a:r>
                        <a:rPr lang="en-US" sz="1800" b="1" spc="0">
                          <a:solidFill>
                            <a:srgbClr val="EC5F18"/>
                          </a:solidFill>
                          <a:latin typeface="Calibri" panose="02020603050405020304" pitchFamily="2"/>
                        </a:rPr>
                        <a:t>Minder huurwoningen dan 40%, is te veel (3)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424446"/>
                      </a:solidFill>
                      <a:prstDash val="solid"/>
                    </a:lnL>
                    <a:lnR w="12065" cmpd="sng">
                      <a:solidFill>
                        <a:srgbClr val="424446"/>
                      </a:solidFill>
                      <a:prstDash val="solid"/>
                    </a:lnR>
                    <a:lnT w="12065" cmpd="sng">
                      <a:solidFill>
                        <a:srgbClr val="424446"/>
                      </a:solidFill>
                      <a:prstDash val="solid"/>
                    </a:lnT>
                    <a:lnB w="12065" cmpd="sng">
                      <a:solidFill>
                        <a:srgbClr val="4244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190"/>
                        </a:spcAft>
                      </a:pPr>
                      <a:r>
                        <a:rPr lang="en-US" sz="1800" b="1" spc="0" dirty="0">
                          <a:solidFill>
                            <a:srgbClr val="EC5F18"/>
                          </a:solidFill>
                          <a:latin typeface="Calibri" panose="02020603050405020304" pitchFamily="2"/>
                        </a:rPr>
                        <a:t>| VVL </a:t>
                      </a:r>
                      <a:r>
                        <a:rPr lang="en-US" sz="1800" b="1" spc="0" dirty="0" err="1">
                          <a:solidFill>
                            <a:srgbClr val="EC5F18"/>
                          </a:solidFill>
                          <a:latin typeface="Calibri" panose="02020603050405020304" pitchFamily="2"/>
                        </a:rPr>
                        <a:t>terrein</a:t>
                      </a:r>
                      <a:r>
                        <a:rPr lang="en-US" sz="1800" b="1" spc="0" dirty="0">
                          <a:solidFill>
                            <a:srgbClr val="EC5F18"/>
                          </a:solidFill>
                          <a:latin typeface="Calibri" panose="02020603050405020304" pitchFamily="2"/>
                        </a:rPr>
                        <a:t> is Lengel, </a:t>
                      </a:r>
                      <a:r>
                        <a:rPr lang="en-US" sz="1800" b="1" spc="0" dirty="0" err="1">
                          <a:solidFill>
                            <a:srgbClr val="EC5F18"/>
                          </a:solidFill>
                          <a:latin typeface="Calibri" panose="02020603050405020304" pitchFamily="2"/>
                        </a:rPr>
                        <a:t>geen</a:t>
                      </a:r>
                      <a:r>
                        <a:rPr lang="en-US" sz="1800" b="1" spc="0" dirty="0">
                          <a:solidFill>
                            <a:srgbClr val="EC5F18"/>
                          </a:solidFill>
                          <a:latin typeface="Calibri" panose="02020603050405020304" pitchFamily="2"/>
                        </a:rPr>
                        <a:t> ’s </a:t>
                      </a:r>
                      <a:r>
                        <a:rPr lang="en-US" sz="1800" b="1" spc="0" dirty="0" err="1">
                          <a:solidFill>
                            <a:srgbClr val="EC5F18"/>
                          </a:solidFill>
                          <a:latin typeface="Calibri" panose="02020603050405020304" pitchFamily="2"/>
                        </a:rPr>
                        <a:t>Heerenberg</a:t>
                      </a:r>
                      <a:r>
                        <a:rPr lang="en-US" sz="1800" b="1" spc="0" dirty="0">
                          <a:solidFill>
                            <a:srgbClr val="EC5F18"/>
                          </a:solidFill>
                          <a:latin typeface="Calibri" panose="02020603050405020304" pitchFamily="2"/>
                        </a:rPr>
                        <a:t>, </a:t>
                      </a:r>
                      <a:r>
                        <a:rPr lang="en-US" sz="1800" b="1" spc="0" dirty="0" err="1">
                          <a:solidFill>
                            <a:srgbClr val="EC5F18"/>
                          </a:solidFill>
                          <a:latin typeface="Calibri" panose="02020603050405020304" pitchFamily="2"/>
                        </a:rPr>
                        <a:t>ook</a:t>
                      </a:r>
                      <a:r>
                        <a:rPr lang="en-US" sz="1800" b="1" spc="0" dirty="0">
                          <a:solidFill>
                            <a:srgbClr val="EC5F18"/>
                          </a:solidFill>
                          <a:latin typeface="Calibri" panose="02020603050405020304" pitchFamily="2"/>
                        </a:rPr>
                        <a:t> </a:t>
                      </a:r>
                      <a:r>
                        <a:rPr lang="en-US" sz="1800" b="1" spc="0" dirty="0" err="1">
                          <a:solidFill>
                            <a:srgbClr val="EC5F18"/>
                          </a:solidFill>
                          <a:latin typeface="Calibri" panose="02020603050405020304" pitchFamily="2"/>
                        </a:rPr>
                        <a:t>bouwen</a:t>
                      </a:r>
                      <a:r>
                        <a:rPr lang="en-US" sz="1800" b="1" spc="0" dirty="0">
                          <a:solidFill>
                            <a:srgbClr val="EC5F18"/>
                          </a:solidFill>
                          <a:latin typeface="Calibri" panose="02020603050405020304" pitchFamily="2"/>
                        </a:rPr>
                        <a:t> </a:t>
                      </a:r>
                      <a:r>
                        <a:rPr lang="en-US" sz="1800" b="1" spc="0" dirty="0" err="1">
                          <a:solidFill>
                            <a:srgbClr val="EC5F18"/>
                          </a:solidFill>
                          <a:latin typeface="Calibri" panose="02020603050405020304" pitchFamily="2"/>
                        </a:rPr>
                        <a:t>voor</a:t>
                      </a:r>
                      <a:r>
                        <a:rPr lang="en-US" sz="1800" b="1" spc="0" dirty="0">
                          <a:solidFill>
                            <a:srgbClr val="EC5F18"/>
                          </a:solidFill>
                          <a:latin typeface="Calibri" panose="02020603050405020304" pitchFamily="2"/>
                        </a:rPr>
                        <a:t> Lengel (2) | </a:t>
                      </a:r>
                      <a:r>
                        <a:rPr lang="en-US" sz="1800" b="1" spc="0" dirty="0" err="1">
                          <a:solidFill>
                            <a:srgbClr val="EC5F18"/>
                          </a:solidFill>
                          <a:latin typeface="Calibri" panose="02020603050405020304" pitchFamily="2"/>
                        </a:rPr>
                        <a:t>Modulaire</a:t>
                      </a:r>
                      <a:r>
                        <a:rPr lang="en-US" sz="1800" b="1" spc="0" dirty="0">
                          <a:solidFill>
                            <a:srgbClr val="EC5F18"/>
                          </a:solidFill>
                          <a:latin typeface="Calibri" panose="02020603050405020304" pitchFamily="2"/>
                        </a:rPr>
                        <a:t> </a:t>
                      </a:r>
                      <a:r>
                        <a:rPr lang="en-US" sz="1800" b="1" spc="0" dirty="0" err="1">
                          <a:solidFill>
                            <a:srgbClr val="EC5F18"/>
                          </a:solidFill>
                          <a:latin typeface="Calibri" panose="02020603050405020304" pitchFamily="2"/>
                        </a:rPr>
                        <a:t>woningen</a:t>
                      </a:r>
                      <a:r>
                        <a:rPr lang="en-US" sz="1800" b="1" spc="0" dirty="0">
                          <a:solidFill>
                            <a:srgbClr val="EC5F18"/>
                          </a:solidFill>
                          <a:latin typeface="Calibri" panose="02020603050405020304" pitchFamily="2"/>
                        </a:rPr>
                        <a:t> (2) |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424446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1450975" y="4090670"/>
          <a:ext cx="12162155" cy="274320"/>
        </p:xfrm>
        <a:graphic>
          <a:graphicData uri="http://schemas.openxmlformats.org/drawingml/2006/table">
            <a:tbl>
              <a:tblPr/>
              <a:tblGrid>
                <a:gridCol w="6360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3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265"/>
                        </a:spcAft>
                      </a:pPr>
                      <a:r>
                        <a:rPr lang="en-US" sz="1800" b="1" spc="0">
                          <a:solidFill>
                            <a:srgbClr val="EC5F18"/>
                          </a:solidFill>
                          <a:latin typeface="Calibri" panose="02020603050405020304" pitchFamily="2"/>
                        </a:rPr>
                        <a:t>Toekomstbestendige woningen, mogelijkheid voor uitbreiding (1) |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424446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265"/>
                        </a:spcAft>
                      </a:pPr>
                      <a:r>
                        <a:rPr lang="en-US" sz="1800" b="1" spc="0">
                          <a:solidFill>
                            <a:srgbClr val="EC5F18"/>
                          </a:solidFill>
                          <a:latin typeface="Calibri" panose="02020603050405020304" pitchFamily="2"/>
                        </a:rPr>
                        <a:t>Zelf grond bij kunnen kopen achter het bestaande huis (1)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424446"/>
                      </a:solidFill>
                      <a:prstDash val="solid"/>
                    </a:lnL>
                    <a:lnR w="12065" cmpd="sng">
                      <a:solidFill>
                        <a:srgbClr val="424446"/>
                      </a:solidFill>
                      <a:prstDash val="solid"/>
                    </a:lnR>
                    <a:lnT w="12065" cmpd="sng">
                      <a:solidFill>
                        <a:srgbClr val="424446"/>
                      </a:solidFill>
                      <a:prstDash val="solid"/>
                    </a:lnT>
                    <a:lnB w="12065" cmpd="sng">
                      <a:solidFill>
                        <a:srgbClr val="4244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265"/>
                        </a:spcAft>
                      </a:pPr>
                      <a:r>
                        <a:rPr lang="en-US" sz="1800" b="1" spc="0">
                          <a:solidFill>
                            <a:srgbClr val="EC5F18"/>
                          </a:solidFill>
                          <a:latin typeface="Calibri" panose="02020603050405020304" pitchFamily="2"/>
                        </a:rPr>
                        <a:t>|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424446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ijdelijke aanduiding voor tekst 7"/>
          <p:cNvSpPr>
            <a:spLocks noGrp="1"/>
          </p:cNvSpPr>
          <p:nvPr>
            <p:ph type="body" idx="10"/>
          </p:nvPr>
        </p:nvSpPr>
        <p:spPr>
          <a:xfrm>
            <a:off x="451485" y="4389120"/>
            <a:ext cx="14121130" cy="10731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800" b="1" spc="35" dirty="0" err="1">
                <a:solidFill>
                  <a:srgbClr val="EC5F18"/>
                </a:solidFill>
                <a:latin typeface="Calibri" panose="02020603050405020304" pitchFamily="2"/>
              </a:rPr>
              <a:t>Voorkeur</a:t>
            </a:r>
            <a:r>
              <a:rPr lang="en-US" sz="1800" b="1" spc="3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1800" b="1" spc="35" dirty="0" err="1">
                <a:solidFill>
                  <a:srgbClr val="EC5F18"/>
                </a:solidFill>
                <a:latin typeface="Calibri" panose="02020603050405020304" pitchFamily="2"/>
              </a:rPr>
              <a:t>voor</a:t>
            </a:r>
            <a:r>
              <a:rPr lang="en-US" sz="1800" b="1" spc="3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1800" b="1" spc="35" dirty="0" err="1">
                <a:solidFill>
                  <a:srgbClr val="EC5F18"/>
                </a:solidFill>
                <a:latin typeface="Calibri" panose="02020603050405020304" pitchFamily="2"/>
              </a:rPr>
              <a:t>vrijstaande</a:t>
            </a:r>
            <a:r>
              <a:rPr lang="en-US" sz="1800" b="1" spc="3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1800" b="1" spc="35" dirty="0" err="1">
                <a:solidFill>
                  <a:srgbClr val="EC5F18"/>
                </a:solidFill>
                <a:latin typeface="Calibri" panose="02020603050405020304" pitchFamily="2"/>
              </a:rPr>
              <a:t>woningen</a:t>
            </a:r>
            <a:r>
              <a:rPr lang="en-US" sz="1800" b="1" spc="3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1800" b="1" spc="35" dirty="0" err="1">
                <a:solidFill>
                  <a:srgbClr val="EC5F18"/>
                </a:solidFill>
                <a:latin typeface="Calibri" panose="02020603050405020304" pitchFamily="2"/>
              </a:rPr>
              <a:t>aan</a:t>
            </a:r>
            <a:r>
              <a:rPr lang="en-US" sz="1800" b="1" spc="3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1800" b="1" spc="35" dirty="0" err="1">
                <a:solidFill>
                  <a:srgbClr val="EC5F18"/>
                </a:solidFill>
                <a:latin typeface="Calibri" panose="02020603050405020304" pitchFamily="2"/>
              </a:rPr>
              <a:t>Veenseweg</a:t>
            </a:r>
            <a:r>
              <a:rPr lang="en-US" sz="1800" b="1" spc="35" dirty="0">
                <a:solidFill>
                  <a:srgbClr val="EC5F18"/>
                </a:solidFill>
                <a:latin typeface="Calibri" panose="02020603050405020304" pitchFamily="2"/>
              </a:rPr>
              <a:t>, </a:t>
            </a:r>
            <a:r>
              <a:rPr lang="en-US" sz="1800" b="1" spc="35" dirty="0" err="1">
                <a:solidFill>
                  <a:srgbClr val="EC5F18"/>
                </a:solidFill>
                <a:latin typeface="Calibri" panose="02020603050405020304" pitchFamily="2"/>
              </a:rPr>
              <a:t>combinatie</a:t>
            </a:r>
            <a:r>
              <a:rPr lang="en-US" sz="1800" b="1" spc="35" dirty="0">
                <a:solidFill>
                  <a:srgbClr val="EC5F18"/>
                </a:solidFill>
                <a:latin typeface="Calibri" panose="02020603050405020304" pitchFamily="2"/>
              </a:rPr>
              <a:t> met </a:t>
            </a:r>
            <a:r>
              <a:rPr lang="en-US" sz="1800" b="1" spc="35" dirty="0" err="1">
                <a:solidFill>
                  <a:srgbClr val="EC5F18"/>
                </a:solidFill>
                <a:latin typeface="Calibri" panose="02020603050405020304" pitchFamily="2"/>
              </a:rPr>
              <a:t>groen</a:t>
            </a:r>
            <a:r>
              <a:rPr lang="en-US" sz="1800" b="1" spc="35" dirty="0">
                <a:solidFill>
                  <a:srgbClr val="EC5F18"/>
                </a:solidFill>
                <a:latin typeface="Calibri" panose="02020603050405020304" pitchFamily="2"/>
              </a:rPr>
              <a:t> (1) | </a:t>
            </a:r>
            <a:r>
              <a:rPr lang="en-US" sz="1800" b="1" spc="35" dirty="0" err="1">
                <a:solidFill>
                  <a:srgbClr val="EC5F18"/>
                </a:solidFill>
                <a:latin typeface="Calibri" panose="02020603050405020304" pitchFamily="2"/>
              </a:rPr>
              <a:t>Woning</a:t>
            </a:r>
            <a:r>
              <a:rPr lang="en-US" sz="1800" b="1" spc="35" dirty="0">
                <a:solidFill>
                  <a:srgbClr val="EC5F18"/>
                </a:solidFill>
                <a:latin typeface="Calibri" panose="02020603050405020304" pitchFamily="2"/>
              </a:rPr>
              <a:t> op het </a:t>
            </a:r>
            <a:r>
              <a:rPr lang="en-US" sz="1800" b="1" spc="35" dirty="0" err="1">
                <a:solidFill>
                  <a:srgbClr val="EC5F18"/>
                </a:solidFill>
                <a:latin typeface="Calibri" panose="02020603050405020304" pitchFamily="2"/>
              </a:rPr>
              <a:t>zuiden</a:t>
            </a:r>
            <a:r>
              <a:rPr lang="en-US" sz="1800" b="1" spc="35" dirty="0">
                <a:solidFill>
                  <a:srgbClr val="EC5F18"/>
                </a:solidFill>
                <a:latin typeface="Calibri" panose="02020603050405020304" pitchFamily="2"/>
              </a:rPr>
              <a:t> (1) </a:t>
            </a:r>
          </a:p>
          <a:p>
            <a:pPr marL="0" marR="0" indent="0" algn="ctr">
              <a:lnSpc>
                <a:spcPts val="1900"/>
              </a:lnSpc>
              <a:spcBef>
                <a:spcPts val="335"/>
              </a:spcBef>
              <a:spcAft>
                <a:spcPts val="0"/>
              </a:spcAft>
            </a:pPr>
            <a:r>
              <a:rPr lang="en-US" sz="1800" b="1" spc="35" dirty="0" err="1">
                <a:solidFill>
                  <a:srgbClr val="EC5F18"/>
                </a:solidFill>
                <a:latin typeface="Calibri" panose="02020603050405020304" pitchFamily="2"/>
              </a:rPr>
              <a:t>woningen</a:t>
            </a:r>
            <a:r>
              <a:rPr lang="en-US" sz="1800" b="1" spc="3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1800" b="1" spc="35" dirty="0" err="1">
                <a:solidFill>
                  <a:srgbClr val="EC5F18"/>
                </a:solidFill>
                <a:latin typeface="Calibri" panose="02020603050405020304" pitchFamily="2"/>
              </a:rPr>
              <a:t>en</a:t>
            </a:r>
            <a:r>
              <a:rPr lang="en-US" sz="1800" b="1" spc="3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1800" b="1" spc="35" dirty="0" err="1">
                <a:solidFill>
                  <a:srgbClr val="EC5F18"/>
                </a:solidFill>
                <a:latin typeface="Calibri" panose="02020603050405020304" pitchFamily="2"/>
              </a:rPr>
              <a:t>schuren</a:t>
            </a:r>
            <a:r>
              <a:rPr lang="en-US" sz="1800" b="1" spc="35" dirty="0">
                <a:solidFill>
                  <a:srgbClr val="EC5F18"/>
                </a:solidFill>
                <a:latin typeface="Calibri" panose="02020603050405020304" pitchFamily="2"/>
              </a:rPr>
              <a:t> met </a:t>
            </a:r>
            <a:r>
              <a:rPr lang="en-US" sz="1800" b="1" spc="35" dirty="0" err="1">
                <a:solidFill>
                  <a:srgbClr val="EC5F18"/>
                </a:solidFill>
                <a:latin typeface="Calibri" panose="02020603050405020304" pitchFamily="2"/>
              </a:rPr>
              <a:t>een</a:t>
            </a:r>
            <a:r>
              <a:rPr lang="en-US" sz="1800" b="1" spc="3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1800" b="1" spc="35" dirty="0" err="1">
                <a:solidFill>
                  <a:srgbClr val="EC5F18"/>
                </a:solidFill>
                <a:latin typeface="Calibri" panose="02020603050405020304" pitchFamily="2"/>
              </a:rPr>
              <a:t>groen</a:t>
            </a:r>
            <a:r>
              <a:rPr lang="en-US" sz="1800" b="1" spc="35" dirty="0">
                <a:solidFill>
                  <a:srgbClr val="EC5F18"/>
                </a:solidFill>
                <a:latin typeface="Calibri" panose="02020603050405020304" pitchFamily="2"/>
              </a:rPr>
              <a:t> dak , </a:t>
            </a:r>
            <a:r>
              <a:rPr lang="en-US" sz="1800" b="1" spc="35" dirty="0" err="1">
                <a:solidFill>
                  <a:srgbClr val="EC5F18"/>
                </a:solidFill>
                <a:latin typeface="Calibri" panose="02020603050405020304" pitchFamily="2"/>
              </a:rPr>
              <a:t>sedem</a:t>
            </a:r>
            <a:r>
              <a:rPr lang="en-US" sz="1800" b="1" spc="35" dirty="0">
                <a:solidFill>
                  <a:srgbClr val="EC5F18"/>
                </a:solidFill>
                <a:latin typeface="Calibri" panose="02020603050405020304" pitchFamily="2"/>
              </a:rPr>
              <a:t>, </a:t>
            </a:r>
            <a:r>
              <a:rPr lang="en-US" sz="1800" b="1" spc="35" dirty="0" err="1">
                <a:solidFill>
                  <a:srgbClr val="EC5F18"/>
                </a:solidFill>
                <a:latin typeface="Calibri" panose="02020603050405020304" pitchFamily="2"/>
              </a:rPr>
              <a:t>ook</a:t>
            </a:r>
            <a:r>
              <a:rPr lang="en-US" sz="1800" b="1" spc="3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1800" b="1" spc="35" dirty="0" err="1">
                <a:solidFill>
                  <a:srgbClr val="EC5F18"/>
                </a:solidFill>
                <a:latin typeface="Calibri" panose="02020603050405020304" pitchFamily="2"/>
              </a:rPr>
              <a:t>bij</a:t>
            </a:r>
            <a:r>
              <a:rPr lang="en-US" sz="1800" b="1" spc="3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1800" b="1" spc="35" dirty="0" err="1">
                <a:solidFill>
                  <a:srgbClr val="EC5F18"/>
                </a:solidFill>
                <a:latin typeface="Calibri" panose="02020603050405020304" pitchFamily="2"/>
              </a:rPr>
              <a:t>bestaande</a:t>
            </a:r>
            <a:r>
              <a:rPr lang="en-US" sz="1800" b="1" spc="35" dirty="0">
                <a:solidFill>
                  <a:srgbClr val="EC5F18"/>
                </a:solidFill>
                <a:latin typeface="Calibri" panose="02020603050405020304" pitchFamily="2"/>
              </a:rPr>
              <a:t> “</a:t>
            </a:r>
            <a:r>
              <a:rPr lang="en-US" sz="1800" b="1" spc="35" dirty="0" err="1">
                <a:solidFill>
                  <a:srgbClr val="EC5F18"/>
                </a:solidFill>
                <a:latin typeface="Calibri" panose="02020603050405020304" pitchFamily="2"/>
              </a:rPr>
              <a:t>platte</a:t>
            </a:r>
            <a:r>
              <a:rPr lang="en-US" sz="1800" b="1" spc="35" dirty="0">
                <a:solidFill>
                  <a:srgbClr val="EC5F18"/>
                </a:solidFill>
                <a:latin typeface="Calibri" panose="02020603050405020304" pitchFamily="2"/>
              </a:rPr>
              <a:t>” </a:t>
            </a:r>
            <a:r>
              <a:rPr lang="en-US" sz="1800" b="1" spc="35" dirty="0" err="1">
                <a:solidFill>
                  <a:srgbClr val="EC5F18"/>
                </a:solidFill>
                <a:latin typeface="Calibri" panose="02020603050405020304" pitchFamily="2"/>
              </a:rPr>
              <a:t>gebouwen</a:t>
            </a:r>
            <a:r>
              <a:rPr lang="en-US" sz="1800" b="1" spc="35" dirty="0">
                <a:solidFill>
                  <a:srgbClr val="EC5F18"/>
                </a:solidFill>
                <a:latin typeface="Calibri" panose="02020603050405020304" pitchFamily="2"/>
              </a:rPr>
              <a:t> (1) </a:t>
            </a:r>
          </a:p>
          <a:p>
            <a:pPr marL="0" marR="0" indent="0" algn="ctr">
              <a:lnSpc>
                <a:spcPts val="1900"/>
              </a:lnSpc>
              <a:spcBef>
                <a:spcPts val="2470"/>
              </a:spcBef>
              <a:spcAft>
                <a:spcPts val="165"/>
              </a:spcAft>
            </a:pPr>
            <a:r>
              <a:rPr lang="en-US" sz="1800" b="1" spc="35" dirty="0" err="1">
                <a:solidFill>
                  <a:srgbClr val="716768"/>
                </a:solidFill>
                <a:latin typeface="Calibri" panose="02020603050405020304" pitchFamily="2"/>
              </a:rPr>
              <a:t>Veilige</a:t>
            </a:r>
            <a:r>
              <a:rPr lang="en-US" sz="1800" b="1" spc="35" dirty="0">
                <a:solidFill>
                  <a:srgbClr val="716768"/>
                </a:solidFill>
                <a:latin typeface="Calibri" panose="02020603050405020304" pitchFamily="2"/>
              </a:rPr>
              <a:t> </a:t>
            </a:r>
            <a:r>
              <a:rPr lang="en-US" sz="1800" b="1" spc="35" dirty="0" err="1">
                <a:solidFill>
                  <a:srgbClr val="716768"/>
                </a:solidFill>
                <a:latin typeface="Calibri" panose="02020603050405020304" pitchFamily="2"/>
              </a:rPr>
              <a:t>fietspaden</a:t>
            </a:r>
            <a:r>
              <a:rPr lang="en-US" sz="1800" b="1" spc="35" dirty="0">
                <a:solidFill>
                  <a:srgbClr val="716768"/>
                </a:solidFill>
                <a:latin typeface="Calibri" panose="02020603050405020304" pitchFamily="2"/>
              </a:rPr>
              <a:t>, </a:t>
            </a:r>
            <a:r>
              <a:rPr lang="en-US" sz="1800" b="1" spc="35" dirty="0" err="1">
                <a:solidFill>
                  <a:srgbClr val="716768"/>
                </a:solidFill>
                <a:latin typeface="Calibri" panose="02020603050405020304" pitchFamily="2"/>
              </a:rPr>
              <a:t>aansluitingen</a:t>
            </a:r>
            <a:r>
              <a:rPr lang="en-US" sz="1800" b="1" spc="35" dirty="0">
                <a:solidFill>
                  <a:srgbClr val="716768"/>
                </a:solidFill>
                <a:latin typeface="Calibri" panose="02020603050405020304" pitchFamily="2"/>
              </a:rPr>
              <a:t> </a:t>
            </a:r>
            <a:r>
              <a:rPr lang="en-US" sz="1800" b="1" spc="35" dirty="0" err="1">
                <a:solidFill>
                  <a:srgbClr val="716768"/>
                </a:solidFill>
                <a:latin typeface="Calibri" panose="02020603050405020304" pitchFamily="2"/>
              </a:rPr>
              <a:t>voor</a:t>
            </a:r>
            <a:r>
              <a:rPr lang="en-US" sz="1800" b="1" spc="35" dirty="0">
                <a:solidFill>
                  <a:srgbClr val="716768"/>
                </a:solidFill>
                <a:latin typeface="Calibri" panose="02020603050405020304" pitchFamily="2"/>
              </a:rPr>
              <a:t> </a:t>
            </a:r>
            <a:r>
              <a:rPr lang="en-US" sz="1800" b="1" spc="35" dirty="0" err="1">
                <a:solidFill>
                  <a:srgbClr val="716768"/>
                </a:solidFill>
                <a:latin typeface="Calibri" panose="02020603050405020304" pitchFamily="2"/>
              </a:rPr>
              <a:t>fietsers</a:t>
            </a:r>
            <a:r>
              <a:rPr lang="en-US" sz="1800" b="1" spc="35" dirty="0">
                <a:solidFill>
                  <a:srgbClr val="716768"/>
                </a:solidFill>
                <a:latin typeface="Calibri" panose="02020603050405020304" pitchFamily="2"/>
              </a:rPr>
              <a:t> (4) | </a:t>
            </a:r>
            <a:r>
              <a:rPr lang="en-US" sz="1800" b="1" spc="35" dirty="0" err="1">
                <a:solidFill>
                  <a:srgbClr val="716768"/>
                </a:solidFill>
                <a:latin typeface="Calibri" panose="02020603050405020304" pitchFamily="2"/>
              </a:rPr>
              <a:t>Geen</a:t>
            </a:r>
            <a:r>
              <a:rPr lang="en-US" sz="1800" b="1" spc="35" dirty="0">
                <a:solidFill>
                  <a:srgbClr val="716768"/>
                </a:solidFill>
                <a:latin typeface="Calibri" panose="02020603050405020304" pitchFamily="2"/>
              </a:rPr>
              <a:t> </a:t>
            </a:r>
            <a:r>
              <a:rPr lang="en-US" sz="1800" b="1" spc="35" dirty="0" err="1">
                <a:solidFill>
                  <a:srgbClr val="716768"/>
                </a:solidFill>
                <a:latin typeface="Calibri" panose="02020603050405020304" pitchFamily="2"/>
              </a:rPr>
              <a:t>sluipverkeer</a:t>
            </a:r>
            <a:r>
              <a:rPr lang="en-US" sz="1800" b="1" spc="35" dirty="0">
                <a:solidFill>
                  <a:srgbClr val="716768"/>
                </a:solidFill>
                <a:latin typeface="Calibri" panose="02020603050405020304" pitchFamily="2"/>
              </a:rPr>
              <a:t> door </a:t>
            </a:r>
            <a:r>
              <a:rPr lang="en-US" sz="1800" b="1" spc="35" dirty="0" err="1">
                <a:solidFill>
                  <a:srgbClr val="716768"/>
                </a:solidFill>
                <a:latin typeface="Calibri" panose="02020603050405020304" pitchFamily="2"/>
              </a:rPr>
              <a:t>Koppelpaarden</a:t>
            </a:r>
            <a:r>
              <a:rPr lang="en-US" sz="1800" b="1" spc="35" dirty="0">
                <a:solidFill>
                  <a:srgbClr val="716768"/>
                </a:solidFill>
                <a:latin typeface="Calibri" panose="02020603050405020304" pitchFamily="2"/>
              </a:rPr>
              <a:t>, Klomp, </a:t>
            </a:r>
            <a:r>
              <a:rPr lang="en-US" sz="1800" b="1" spc="35" dirty="0" err="1">
                <a:solidFill>
                  <a:srgbClr val="716768"/>
                </a:solidFill>
                <a:latin typeface="Calibri" panose="02020603050405020304" pitchFamily="2"/>
              </a:rPr>
              <a:t>Huisakker</a:t>
            </a:r>
            <a:r>
              <a:rPr lang="en-US" sz="1800" b="1" spc="35" dirty="0">
                <a:solidFill>
                  <a:srgbClr val="716768"/>
                </a:solidFill>
                <a:latin typeface="Calibri" panose="02020603050405020304" pitchFamily="2"/>
              </a:rPr>
              <a:t> (4) </a:t>
            </a:r>
          </a:p>
        </p:txBody>
      </p:sp>
      <p:graphicFrame>
        <p:nvGraphicFramePr>
          <p:cNvPr id="10" name="Tabel 9"/>
          <p:cNvGraphicFramePr>
            <a:graphicFrameLocks noGrp="1"/>
          </p:cNvGraphicFramePr>
          <p:nvPr/>
        </p:nvGraphicFramePr>
        <p:xfrm>
          <a:off x="841375" y="5462270"/>
          <a:ext cx="13213080" cy="482600"/>
        </p:xfrm>
        <a:graphic>
          <a:graphicData uri="http://schemas.openxmlformats.org/drawingml/2006/table">
            <a:tbl>
              <a:tblPr/>
              <a:tblGrid>
                <a:gridCol w="4989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3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215"/>
                        </a:spcAft>
                      </a:pPr>
                      <a:r>
                        <a:rPr lang="en-US" sz="1800" b="1" spc="0">
                          <a:solidFill>
                            <a:srgbClr val="716768"/>
                          </a:solidFill>
                          <a:latin typeface="Calibri" panose="02020603050405020304" pitchFamily="2"/>
                        </a:rPr>
                        <a:t>Pas op met extra verkeer door de Antoniusstraat (2)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424446"/>
                      </a:solidFill>
                      <a:prstDash val="solid"/>
                    </a:lnL>
                    <a:lnR w="12065" cmpd="sng">
                      <a:solidFill>
                        <a:srgbClr val="424446"/>
                      </a:solidFill>
                      <a:prstDash val="solid"/>
                    </a:lnR>
                    <a:lnT w="12065" cmpd="sng">
                      <a:solidFill>
                        <a:srgbClr val="424446"/>
                      </a:solidFill>
                      <a:prstDash val="solid"/>
                    </a:lnT>
                    <a:lnB w="12065" cmpd="sng">
                      <a:solidFill>
                        <a:srgbClr val="4244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215"/>
                        </a:spcAft>
                      </a:pPr>
                      <a:r>
                        <a:rPr lang="en-US" sz="1800" b="1" spc="0">
                          <a:solidFill>
                            <a:srgbClr val="716768"/>
                          </a:solidFill>
                          <a:latin typeface="Calibri" panose="02020603050405020304" pitchFamily="2"/>
                        </a:rPr>
                        <a:t>| Geen parkeerplaatsen bij bestaande woningen, parkeren voor nieuwe woningen (2) |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424446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el 11"/>
          <p:cNvGraphicFramePr>
            <a:graphicFrameLocks noGrp="1"/>
          </p:cNvGraphicFramePr>
          <p:nvPr/>
        </p:nvGraphicFramePr>
        <p:xfrm>
          <a:off x="463550" y="5739765"/>
          <a:ext cx="14097000" cy="274320"/>
        </p:xfrm>
        <a:graphic>
          <a:graphicData uri="http://schemas.openxmlformats.org/drawingml/2006/table">
            <a:tbl>
              <a:tblPr/>
              <a:tblGrid>
                <a:gridCol w="928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285"/>
                        </a:spcAft>
                      </a:pPr>
                      <a:r>
                        <a:rPr lang="en-US" sz="1800" b="1" spc="0">
                          <a:solidFill>
                            <a:srgbClr val="716768"/>
                          </a:solidFill>
                          <a:latin typeface="Calibri" panose="02020603050405020304" pitchFamily="2"/>
                        </a:rPr>
                        <a:t>Keuze maken voor ontsluiting, duidelijkheid gewenst (2) | Verkeersveiligheid oude Kapelstraat (1)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424446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285"/>
                        </a:spcAft>
                      </a:pPr>
                      <a:r>
                        <a:rPr lang="en-US" sz="1800" b="1" spc="0" dirty="0">
                          <a:solidFill>
                            <a:srgbClr val="716768"/>
                          </a:solidFill>
                          <a:latin typeface="Calibri" panose="02020603050405020304" pitchFamily="2"/>
                        </a:rPr>
                        <a:t>|</a:t>
                      </a:r>
                      <a:r>
                        <a:rPr lang="en-US" sz="1800" b="1" spc="0" dirty="0" err="1">
                          <a:solidFill>
                            <a:srgbClr val="716768"/>
                          </a:solidFill>
                          <a:latin typeface="Calibri" panose="02020603050405020304" pitchFamily="2"/>
                        </a:rPr>
                        <a:t>Parkeerplaats</a:t>
                      </a:r>
                      <a:r>
                        <a:rPr lang="en-US" sz="1800" b="1" spc="0" dirty="0">
                          <a:solidFill>
                            <a:srgbClr val="716768"/>
                          </a:solidFill>
                          <a:latin typeface="Calibri" panose="02020603050405020304" pitchFamily="2"/>
                        </a:rPr>
                        <a:t> VVL </a:t>
                      </a:r>
                      <a:r>
                        <a:rPr lang="en-US" sz="1800" b="1" spc="0" dirty="0" err="1">
                          <a:solidFill>
                            <a:srgbClr val="716768"/>
                          </a:solidFill>
                          <a:latin typeface="Calibri" panose="02020603050405020304" pitchFamily="2"/>
                        </a:rPr>
                        <a:t>behouden</a:t>
                      </a:r>
                      <a:r>
                        <a:rPr lang="en-US" sz="1800" b="1" spc="0" dirty="0">
                          <a:solidFill>
                            <a:srgbClr val="716768"/>
                          </a:solidFill>
                          <a:latin typeface="Calibri" panose="02020603050405020304" pitchFamily="2"/>
                        </a:rPr>
                        <a:t>, </a:t>
                      </a:r>
                      <a:r>
                        <a:rPr lang="en-US" sz="1800" b="1" spc="0" dirty="0" err="1">
                          <a:solidFill>
                            <a:srgbClr val="716768"/>
                          </a:solidFill>
                          <a:latin typeface="Calibri" panose="02020603050405020304" pitchFamily="2"/>
                        </a:rPr>
                        <a:t>geen</a:t>
                      </a:r>
                      <a:r>
                        <a:rPr lang="en-US" sz="1800" b="1" spc="0" dirty="0">
                          <a:solidFill>
                            <a:srgbClr val="716768"/>
                          </a:solidFill>
                          <a:latin typeface="Calibri" panose="02020603050405020304" pitchFamily="2"/>
                        </a:rPr>
                        <a:t> </a:t>
                      </a:r>
                      <a:r>
                        <a:rPr lang="en-US" sz="1800" b="1" spc="0" dirty="0" err="1">
                          <a:solidFill>
                            <a:srgbClr val="716768"/>
                          </a:solidFill>
                          <a:latin typeface="Calibri" panose="02020603050405020304" pitchFamily="2"/>
                        </a:rPr>
                        <a:t>woningen</a:t>
                      </a:r>
                      <a:r>
                        <a:rPr lang="en-US" sz="1800" b="1" spc="0" dirty="0">
                          <a:solidFill>
                            <a:srgbClr val="716768"/>
                          </a:solidFill>
                          <a:latin typeface="Calibri" panose="02020603050405020304" pitchFamily="2"/>
                        </a:rPr>
                        <a:t> (1)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424446"/>
                      </a:solidFill>
                      <a:prstDash val="solid"/>
                    </a:lnL>
                    <a:lnR w="12065" cmpd="sng">
                      <a:solidFill>
                        <a:srgbClr val="424446"/>
                      </a:solidFill>
                      <a:prstDash val="solid"/>
                    </a:lnR>
                    <a:lnT w="12065" cmpd="sng">
                      <a:solidFill>
                        <a:srgbClr val="424446"/>
                      </a:solidFill>
                      <a:prstDash val="solid"/>
                    </a:lnT>
                    <a:lnB w="12065" cmpd="sng">
                      <a:solidFill>
                        <a:srgbClr val="4244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ijdelijke aanduiding voor tekst 12"/>
          <p:cNvSpPr>
            <a:spLocks noGrp="1"/>
          </p:cNvSpPr>
          <p:nvPr>
            <p:ph type="body" idx="10"/>
          </p:nvPr>
        </p:nvSpPr>
        <p:spPr>
          <a:xfrm>
            <a:off x="451485" y="6038215"/>
            <a:ext cx="14121130" cy="6311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59410" rIns="0" bIns="0" anchor="t">
            <a:normAutofit fontScale="95000"/>
          </a:bodyPr>
          <a:lstStyle/>
          <a:p>
            <a:pPr marL="0" marR="0" indent="0" algn="ctr">
              <a:lnSpc>
                <a:spcPts val="1900"/>
              </a:lnSpc>
              <a:spcAft>
                <a:spcPts val="260"/>
              </a:spcAft>
            </a:pPr>
            <a:r>
              <a:rPr lang="en-US" sz="1800" b="1" spc="35">
                <a:solidFill>
                  <a:srgbClr val="BE002D"/>
                </a:solidFill>
                <a:latin typeface="Calibri" panose="02020603050405020304" pitchFamily="2"/>
              </a:rPr>
              <a:t>Voorzieningen in Bongerd, gezondheidscentrum, winkels (5) | Bosmanhuus met parkeerplaats behouden (3) | Kermisterrein moet blijven (2) </a:t>
            </a:r>
          </a:p>
        </p:txBody>
      </p:sp>
      <p:graphicFrame>
        <p:nvGraphicFramePr>
          <p:cNvPr id="15" name="Tabel 14"/>
          <p:cNvGraphicFramePr>
            <a:graphicFrameLocks noGrp="1"/>
          </p:cNvGraphicFramePr>
          <p:nvPr/>
        </p:nvGraphicFramePr>
        <p:xfrm>
          <a:off x="887095" y="6669405"/>
          <a:ext cx="13253720" cy="274320"/>
        </p:xfrm>
        <a:graphic>
          <a:graphicData uri="http://schemas.openxmlformats.org/drawingml/2006/table">
            <a:tbl>
              <a:tblPr/>
              <a:tblGrid>
                <a:gridCol w="7303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2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35"/>
                        </a:spcAft>
                      </a:pPr>
                      <a:r>
                        <a:rPr lang="en-US" sz="1800" b="1" spc="0">
                          <a:solidFill>
                            <a:srgbClr val="BE002D"/>
                          </a:solidFill>
                          <a:latin typeface="Calibri" panose="02020603050405020304" pitchFamily="2"/>
                        </a:rPr>
                        <a:t>Voormalig fabrieksterrein Antoniusstraat als groen evenemententerrein (1) |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424446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35"/>
                        </a:spcAft>
                      </a:pPr>
                      <a:r>
                        <a:rPr lang="en-US" sz="1800" b="1" spc="0">
                          <a:solidFill>
                            <a:srgbClr val="BE002D"/>
                          </a:solidFill>
                          <a:latin typeface="Calibri" panose="02020603050405020304" pitchFamily="2"/>
                        </a:rPr>
                        <a:t>Boerderijwinkel (1) | Fietsenwinkel (1) | Kinderboerderij (1)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424446"/>
                      </a:solidFill>
                      <a:prstDash val="solid"/>
                    </a:lnL>
                    <a:lnR w="12065" cmpd="sng">
                      <a:solidFill>
                        <a:srgbClr val="424446"/>
                      </a:solidFill>
                      <a:prstDash val="solid"/>
                    </a:lnR>
                    <a:lnT w="12065" cmpd="sng">
                      <a:solidFill>
                        <a:srgbClr val="424446"/>
                      </a:solidFill>
                      <a:prstDash val="solid"/>
                    </a:lnT>
                    <a:lnB w="12065" cmpd="sng">
                      <a:solidFill>
                        <a:srgbClr val="4244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35"/>
                        </a:spcAft>
                      </a:pPr>
                      <a:r>
                        <a:rPr lang="en-US" sz="1800" b="1" spc="0">
                          <a:solidFill>
                            <a:srgbClr val="BE002D"/>
                          </a:solidFill>
                          <a:latin typeface="Calibri" panose="02020603050405020304" pitchFamily="2"/>
                        </a:rPr>
                        <a:t>|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424446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Tijdelijke aanduiding voor tekst 15"/>
          <p:cNvSpPr>
            <a:spLocks noGrp="1"/>
          </p:cNvSpPr>
          <p:nvPr>
            <p:ph type="body" idx="10"/>
          </p:nvPr>
        </p:nvSpPr>
        <p:spPr>
          <a:xfrm>
            <a:off x="5815330" y="6955790"/>
            <a:ext cx="3291840" cy="267970"/>
          </a:xfrm>
          <a:prstGeom prst="rect">
            <a:avLst/>
          </a:prstGeom>
          <a:noFill/>
          <a:ln w="12065" cmpd="sng">
            <a:solidFill>
              <a:srgbClr val="48D037"/>
            </a:solidFill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ctr">
              <a:lnSpc>
                <a:spcPts val="1700"/>
              </a:lnSpc>
              <a:spcAft>
                <a:spcPts val="165"/>
              </a:spcAft>
            </a:pPr>
            <a:r>
              <a:rPr lang="en-US" sz="1800" b="1" spc="15">
                <a:solidFill>
                  <a:srgbClr val="BE002D"/>
                </a:solidFill>
                <a:latin typeface="Calibri" panose="02020603050405020304" pitchFamily="2"/>
              </a:rPr>
              <a:t>supermarkt op industrieterrein (1) </a:t>
            </a: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idx="10"/>
          </p:nvPr>
        </p:nvSpPr>
        <p:spPr>
          <a:xfrm>
            <a:off x="451485" y="7223760"/>
            <a:ext cx="14121130" cy="1063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73685" rIns="0" bIns="0" anchor="t">
            <a:normAutofit fontScale="80000" lnSpcReduction="10000"/>
          </a:bodyPr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800" b="1" spc="30">
                <a:solidFill>
                  <a:srgbClr val="185E2B"/>
                </a:solidFill>
                <a:latin typeface="Calibri" panose="02020603050405020304" pitchFamily="2"/>
              </a:rPr>
              <a:t>Groene wijk, natuur(beleving) (9) | Groenstrook of ruimte achter bestaande woningen, oo</a:t>
            </a:r>
            <a:r>
              <a:rPr lang="en-US" sz="1800" b="1" u="sng" spc="30">
                <a:solidFill>
                  <a:srgbClr val="185E2B"/>
                </a:solidFill>
                <a:latin typeface="Calibri" panose="02020603050405020304" pitchFamily="2"/>
              </a:rPr>
              <a:t>stzijde en zuidzijde plan</a:t>
            </a:r>
            <a:r>
              <a:rPr lang="en-US" sz="1800" b="1" spc="30">
                <a:solidFill>
                  <a:srgbClr val="185E2B"/>
                </a:solidFill>
                <a:latin typeface="Calibri" panose="02020603050405020304" pitchFamily="2"/>
              </a:rPr>
              <a:t>gebied (4) | Bomen(rij) behouden </a:t>
            </a:r>
          </a:p>
          <a:p>
            <a:pPr marL="0" marR="0" indent="0" algn="ctr">
              <a:lnSpc>
                <a:spcPts val="1900"/>
              </a:lnSpc>
              <a:spcBef>
                <a:spcPts val="330"/>
              </a:spcBef>
              <a:spcAft>
                <a:spcPts val="0"/>
              </a:spcAft>
            </a:pPr>
            <a:r>
              <a:rPr lang="en-US" sz="1800" b="1" spc="20">
                <a:solidFill>
                  <a:srgbClr val="185E2B"/>
                </a:solidFill>
                <a:latin typeface="Calibri" panose="02020603050405020304" pitchFamily="2"/>
              </a:rPr>
              <a:t>(3) | Speelvoorzieningen kinderen, behoud speelplaats (3) </a:t>
            </a:r>
            <a:r>
              <a:rPr lang="en-US" sz="1800" b="1" u="sng" spc="20">
                <a:solidFill>
                  <a:srgbClr val="185E2B"/>
                </a:solidFill>
                <a:latin typeface="Calibri" panose="02020603050405020304" pitchFamily="2"/>
              </a:rPr>
              <a:t>| Speelweide honden (3</a:t>
            </a:r>
            <a:r>
              <a:rPr lang="en-US" sz="1800" b="1" spc="20">
                <a:solidFill>
                  <a:srgbClr val="185E2B"/>
                </a:solidFill>
                <a:latin typeface="Calibri" panose="02020603050405020304" pitchFamily="2"/>
              </a:rPr>
              <a:t>) | </a:t>
            </a:r>
          </a:p>
          <a:p>
            <a:pPr marL="0" marR="0" indent="0" algn="l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b="1" spc="40">
                <a:solidFill>
                  <a:srgbClr val="185E2B"/>
                </a:solidFill>
                <a:latin typeface="Calibri" panose="02020603050405020304" pitchFamily="2"/>
              </a:rPr>
              <a:t>Minder openbaar groen (1) Gedempte sloot achter monument open maken en verbinden, combineren met voetpad (1) | Maak mogelijkheden voor </a:t>
            </a:r>
          </a:p>
        </p:txBody>
      </p:sp>
      <p:graphicFrame>
        <p:nvGraphicFramePr>
          <p:cNvPr id="19" name="Tabel 18"/>
          <p:cNvGraphicFramePr>
            <a:graphicFrameLocks noGrp="1"/>
          </p:cNvGraphicFramePr>
          <p:nvPr/>
        </p:nvGraphicFramePr>
        <p:xfrm>
          <a:off x="451485" y="8287385"/>
          <a:ext cx="13060045" cy="274320"/>
        </p:xfrm>
        <a:graphic>
          <a:graphicData uri="http://schemas.openxmlformats.org/drawingml/2006/table">
            <a:tbl>
              <a:tblPr/>
              <a:tblGrid>
                <a:gridCol w="501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60960" indent="0" algn="r">
                        <a:lnSpc>
                          <a:spcPts val="1900"/>
                        </a:lnSpc>
                        <a:spcBef>
                          <a:spcPts val="190"/>
                        </a:spcBef>
                        <a:spcAft>
                          <a:spcPts val="70"/>
                        </a:spcAft>
                      </a:pPr>
                      <a:r>
                        <a:rPr lang="en-US" sz="1800" b="1" spc="0">
                          <a:solidFill>
                            <a:srgbClr val="185E2B"/>
                          </a:solidFill>
                          <a:latin typeface="Calibri" panose="02020603050405020304" pitchFamily="2"/>
                        </a:rPr>
                        <a:t>vleermuizen, steenuilen en ransuilen (1) |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48D037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900"/>
                        </a:lnSpc>
                        <a:spcBef>
                          <a:spcPts val="190"/>
                        </a:spcBef>
                        <a:spcAft>
                          <a:spcPts val="70"/>
                        </a:spcAft>
                      </a:pPr>
                      <a:r>
                        <a:rPr lang="en-US" sz="1800" b="1" spc="0">
                          <a:solidFill>
                            <a:srgbClr val="185E2B"/>
                          </a:solidFill>
                          <a:latin typeface="Calibri" panose="02020603050405020304" pitchFamily="2"/>
                        </a:rPr>
                        <a:t>Outdoor sport, buiten fitness (1) | Trimparcours door de wijk (1) | Jeu de boulles (1)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48D037"/>
                      </a:solidFill>
                      <a:prstDash val="solid"/>
                    </a:lnL>
                    <a:lnR w="12065" cmpd="sng">
                      <a:solidFill>
                        <a:srgbClr val="48D037"/>
                      </a:solidFill>
                      <a:prstDash val="solid"/>
                    </a:lnR>
                    <a:lnT w="12065" cmpd="sng">
                      <a:solidFill>
                        <a:srgbClr val="48D037"/>
                      </a:solidFill>
                      <a:prstDash val="solid"/>
                    </a:lnT>
                    <a:lnB w="12065" cmpd="sng">
                      <a:solidFill>
                        <a:srgbClr val="48D03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Tijdelijke aanduiding voor tekst 19"/>
          <p:cNvSpPr>
            <a:spLocks noGrp="1"/>
          </p:cNvSpPr>
          <p:nvPr>
            <p:ph type="body" idx="10"/>
          </p:nvPr>
        </p:nvSpPr>
        <p:spPr>
          <a:xfrm>
            <a:off x="451485" y="8849995"/>
            <a:ext cx="14121130" cy="9163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0" rIns="0" bIns="0" anchor="t">
            <a:normAutofit fontScale="95000"/>
          </a:bodyPr>
          <a:lstStyle/>
          <a:p>
            <a:pPr marL="388620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800" b="1" spc="35">
                <a:solidFill>
                  <a:srgbClr val="081A80"/>
                </a:solidFill>
                <a:latin typeface="Calibri" panose="02020603050405020304" pitchFamily="2"/>
              </a:rPr>
              <a:t>Afstemming Lakermaat/integraal plan (2) | Wateroverlast Veenweg oplossen (1) </a:t>
            </a:r>
          </a:p>
          <a:p>
            <a:pPr marL="0" marR="0" indent="0" algn="ctr">
              <a:lnSpc>
                <a:spcPts val="1900"/>
              </a:lnSpc>
              <a:spcBef>
                <a:spcPts val="3215"/>
              </a:spcBef>
              <a:spcAft>
                <a:spcPts val="95"/>
              </a:spcAft>
            </a:pPr>
            <a:r>
              <a:rPr lang="en-US" sz="1800" b="1" spc="30">
                <a:solidFill>
                  <a:srgbClr val="6FBC82"/>
                </a:solidFill>
                <a:latin typeface="Calibri" panose="02020603050405020304" pitchFamily="2"/>
              </a:rPr>
              <a:t>Groene energiewijk (1) | Laadpalen voor elektrische auto’s (1)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0"/>
          </p:nvPr>
        </p:nvSpPr>
        <p:spPr>
          <a:xfrm>
            <a:off x="792480" y="1219200"/>
            <a:ext cx="13157200" cy="11830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5565" rIns="0" bIns="0" anchor="t">
            <a:normAutofit fontScale="95000"/>
          </a:bodyPr>
          <a:lstStyle/>
          <a:p>
            <a:pPr marL="4983480" marR="0" indent="0" algn="l">
              <a:lnSpc>
                <a:spcPts val="5200"/>
              </a:lnSpc>
              <a:spcAft>
                <a:spcPts val="3425"/>
              </a:spcAft>
            </a:pPr>
            <a:r>
              <a:rPr lang="en-US" sz="4750" spc="0" dirty="0">
                <a:solidFill>
                  <a:srgbClr val="041510"/>
                </a:solidFill>
                <a:latin typeface="Calibri" panose="02020603050405020304" pitchFamily="2"/>
              </a:rPr>
              <a:t>ZORGEN 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3511550" y="2402205"/>
          <a:ext cx="7677785" cy="460375"/>
        </p:xfrm>
        <a:graphic>
          <a:graphicData uri="http://schemas.openxmlformats.org/drawingml/2006/table">
            <a:tbl>
              <a:tblPr/>
              <a:tblGrid>
                <a:gridCol w="4504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3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260"/>
                        </a:spcAft>
                      </a:pPr>
                      <a:r>
                        <a:rPr lang="en-US" sz="1800" b="1" spc="0">
                          <a:solidFill>
                            <a:srgbClr val="EC5F18"/>
                          </a:solidFill>
                          <a:latin typeface="Calibri" panose="02020603050405020304" pitchFamily="2"/>
                        </a:rPr>
                        <a:t>Te veel sociale huur (7) | Te dure woningen (5) |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424446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260"/>
                        </a:spcAft>
                      </a:pPr>
                      <a:r>
                        <a:rPr lang="en-US" sz="1800" b="1" spc="0">
                          <a:solidFill>
                            <a:srgbClr val="EC5F18"/>
                          </a:solidFill>
                          <a:latin typeface="Calibri" panose="02020603050405020304" pitchFamily="2"/>
                        </a:rPr>
                        <a:t>Nieuwe woonwijk duurt lang (3) |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424446"/>
                      </a:solidFill>
                      <a:prstDash val="solid"/>
                    </a:lnL>
                    <a:lnR w="12065" cmpd="sng">
                      <a:solidFill>
                        <a:srgbClr val="424446"/>
                      </a:solidFill>
                      <a:prstDash val="solid"/>
                    </a:lnR>
                    <a:lnT w="12065" cmpd="sng">
                      <a:solidFill>
                        <a:srgbClr val="424446"/>
                      </a:solidFill>
                      <a:prstDash val="solid"/>
                    </a:lnT>
                    <a:lnB w="12065" cmpd="sng">
                      <a:solidFill>
                        <a:srgbClr val="4244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3032760" y="2676525"/>
          <a:ext cx="8647430" cy="460375"/>
        </p:xfrm>
        <a:graphic>
          <a:graphicData uri="http://schemas.openxmlformats.org/drawingml/2006/table">
            <a:tbl>
              <a:tblPr/>
              <a:tblGrid>
                <a:gridCol w="1146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2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285"/>
                        </a:spcAft>
                      </a:pPr>
                      <a:r>
                        <a:rPr lang="en-US" sz="1800" b="1" spc="0">
                          <a:solidFill>
                            <a:srgbClr val="EC5F18"/>
                          </a:solidFill>
                          <a:latin typeface="Calibri" panose="02020603050405020304" pitchFamily="2"/>
                        </a:rPr>
                        <a:t>Privacy (2) |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48D037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285"/>
                        </a:spcAft>
                      </a:pPr>
                      <a:r>
                        <a:rPr lang="en-US" sz="1800" b="1" spc="0" dirty="0" err="1">
                          <a:solidFill>
                            <a:srgbClr val="EC5F18"/>
                          </a:solidFill>
                          <a:latin typeface="Calibri" panose="02020603050405020304" pitchFamily="2"/>
                        </a:rPr>
                        <a:t>Verpaupering</a:t>
                      </a:r>
                      <a:r>
                        <a:rPr lang="en-US" sz="1800" b="1" spc="0" dirty="0">
                          <a:solidFill>
                            <a:srgbClr val="EC5F18"/>
                          </a:solidFill>
                          <a:latin typeface="Calibri" panose="02020603050405020304" pitchFamily="2"/>
                        </a:rPr>
                        <a:t> ‘s-</a:t>
                      </a:r>
                      <a:r>
                        <a:rPr lang="en-US" sz="1800" b="1" spc="0" dirty="0" err="1">
                          <a:solidFill>
                            <a:srgbClr val="EC5F18"/>
                          </a:solidFill>
                          <a:latin typeface="Calibri" panose="02020603050405020304" pitchFamily="2"/>
                        </a:rPr>
                        <a:t>Heerenberg</a:t>
                      </a:r>
                      <a:r>
                        <a:rPr lang="en-US" sz="1800" b="1" spc="0" dirty="0">
                          <a:solidFill>
                            <a:srgbClr val="EC5F18"/>
                          </a:solidFill>
                          <a:latin typeface="Calibri" panose="02020603050405020304" pitchFamily="2"/>
                        </a:rPr>
                        <a:t>-</a:t>
                      </a:r>
                      <a:r>
                        <a:rPr lang="en-US" sz="1800" b="1" spc="0" dirty="0" err="1">
                          <a:solidFill>
                            <a:srgbClr val="EC5F18"/>
                          </a:solidFill>
                          <a:latin typeface="Calibri" panose="02020603050405020304" pitchFamily="2"/>
                        </a:rPr>
                        <a:t>oost</a:t>
                      </a:r>
                      <a:r>
                        <a:rPr lang="en-US" sz="1800" b="1" spc="0" dirty="0">
                          <a:solidFill>
                            <a:srgbClr val="EC5F18"/>
                          </a:solidFill>
                          <a:latin typeface="Calibri" panose="02020603050405020304" pitchFamily="2"/>
                        </a:rPr>
                        <a:t> (2)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48D037"/>
                      </a:solidFill>
                      <a:prstDash val="solid"/>
                    </a:lnL>
                    <a:lnR w="12065" cmpd="sng">
                      <a:solidFill>
                        <a:srgbClr val="48D037"/>
                      </a:solidFill>
                      <a:prstDash val="solid"/>
                    </a:lnR>
                    <a:lnT w="12065" cmpd="sng">
                      <a:solidFill>
                        <a:srgbClr val="48D037"/>
                      </a:solidFill>
                      <a:prstDash val="solid"/>
                    </a:lnT>
                    <a:lnB w="12065" cmpd="sng">
                      <a:solidFill>
                        <a:srgbClr val="48D03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285"/>
                        </a:spcAft>
                      </a:pPr>
                      <a:r>
                        <a:rPr lang="en-US" sz="1800" b="1" spc="0" dirty="0">
                          <a:solidFill>
                            <a:srgbClr val="EC5F18"/>
                          </a:solidFill>
                          <a:latin typeface="Calibri" panose="02020603050405020304" pitchFamily="2"/>
                        </a:rPr>
                        <a:t>| </a:t>
                      </a:r>
                      <a:r>
                        <a:rPr lang="en-US" sz="1800" b="1" spc="0" dirty="0" err="1">
                          <a:solidFill>
                            <a:srgbClr val="EC5F18"/>
                          </a:solidFill>
                          <a:latin typeface="Calibri" panose="02020603050405020304" pitchFamily="2"/>
                        </a:rPr>
                        <a:t>Te</a:t>
                      </a:r>
                      <a:r>
                        <a:rPr lang="en-US" sz="1800" b="1" spc="0" dirty="0">
                          <a:solidFill>
                            <a:srgbClr val="EC5F18"/>
                          </a:solidFill>
                          <a:latin typeface="Calibri" panose="02020603050405020304" pitchFamily="2"/>
                        </a:rPr>
                        <a:t> </a:t>
                      </a:r>
                      <a:r>
                        <a:rPr lang="en-US" sz="1800" b="1" spc="0" dirty="0" err="1">
                          <a:solidFill>
                            <a:srgbClr val="EC5F18"/>
                          </a:solidFill>
                          <a:latin typeface="Calibri" panose="02020603050405020304" pitchFamily="2"/>
                        </a:rPr>
                        <a:t>veel</a:t>
                      </a:r>
                      <a:r>
                        <a:rPr lang="en-US" sz="1800" b="1" spc="0" dirty="0">
                          <a:solidFill>
                            <a:srgbClr val="EC5F18"/>
                          </a:solidFill>
                          <a:latin typeface="Calibri" panose="02020603050405020304" pitchFamily="2"/>
                        </a:rPr>
                        <a:t> </a:t>
                      </a:r>
                      <a:r>
                        <a:rPr lang="en-US" sz="1800" b="1" spc="0" dirty="0" err="1">
                          <a:solidFill>
                            <a:srgbClr val="EC5F18"/>
                          </a:solidFill>
                          <a:latin typeface="Calibri" panose="02020603050405020304" pitchFamily="2"/>
                        </a:rPr>
                        <a:t>mensen</a:t>
                      </a:r>
                      <a:r>
                        <a:rPr lang="en-US" sz="1800" b="1" spc="0" dirty="0">
                          <a:solidFill>
                            <a:srgbClr val="EC5F18"/>
                          </a:solidFill>
                          <a:latin typeface="Calibri" panose="02020603050405020304" pitchFamily="2"/>
                        </a:rPr>
                        <a:t> van elders in de </a:t>
                      </a:r>
                      <a:r>
                        <a:rPr lang="en-US" sz="1800" b="1" spc="0" dirty="0" err="1">
                          <a:solidFill>
                            <a:srgbClr val="EC5F18"/>
                          </a:solidFill>
                          <a:latin typeface="Calibri" panose="02020603050405020304" pitchFamily="2"/>
                        </a:rPr>
                        <a:t>wijk</a:t>
                      </a:r>
                      <a:r>
                        <a:rPr lang="en-US" sz="1800" b="1" spc="0" dirty="0">
                          <a:solidFill>
                            <a:srgbClr val="EC5F18"/>
                          </a:solidFill>
                          <a:latin typeface="Calibri" panose="02020603050405020304" pitchFamily="2"/>
                        </a:rPr>
                        <a:t> (2) |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48D037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ijdelijke aanduiding voor tekst 6"/>
          <p:cNvSpPr>
            <a:spLocks noGrp="1"/>
          </p:cNvSpPr>
          <p:nvPr>
            <p:ph type="body" idx="10"/>
          </p:nvPr>
        </p:nvSpPr>
        <p:spPr>
          <a:xfrm>
            <a:off x="999490" y="2974975"/>
            <a:ext cx="6352540" cy="283210"/>
          </a:xfrm>
          <a:prstGeom prst="rect">
            <a:avLst/>
          </a:prstGeom>
          <a:noFill/>
          <a:ln w="12065" cmpd="sng">
            <a:solidFill>
              <a:srgbClr val="48D037"/>
            </a:solidFill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45720" marR="0" indent="0" algn="l">
              <a:lnSpc>
                <a:spcPts val="1700"/>
              </a:lnSpc>
              <a:spcAft>
                <a:spcPts val="385"/>
              </a:spcAft>
            </a:pPr>
            <a:r>
              <a:rPr lang="en-US" sz="1800" b="1" spc="10">
                <a:solidFill>
                  <a:srgbClr val="EC5F18"/>
                </a:solidFill>
                <a:latin typeface="Calibri" panose="02020603050405020304" pitchFamily="2"/>
              </a:rPr>
              <a:t>Waardedaling huis (1) | Bouwwerkzaamheden/schade aan huis (1)  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0"/>
          </p:nvPr>
        </p:nvSpPr>
        <p:spPr>
          <a:xfrm>
            <a:off x="7353300" y="2974975"/>
            <a:ext cx="6352540" cy="2832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1800"/>
              </a:lnSpc>
              <a:spcAft>
                <a:spcPts val="455"/>
              </a:spcAft>
            </a:pPr>
            <a:r>
              <a:rPr lang="en-US" sz="1800" b="1" spc="5">
                <a:solidFill>
                  <a:srgbClr val="EC5F18"/>
                </a:solidFill>
                <a:latin typeface="Calibri" panose="02020603050405020304" pitchFamily="2"/>
              </a:rPr>
              <a:t>| Te veel aandacht voor senioren (1) | Bang voor appartementen (1) 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idx="10"/>
          </p:nvPr>
        </p:nvSpPr>
        <p:spPr>
          <a:xfrm>
            <a:off x="792480" y="3258185"/>
            <a:ext cx="13157200" cy="2486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ctr">
              <a:lnSpc>
                <a:spcPts val="1700"/>
              </a:lnSpc>
              <a:spcAft>
                <a:spcPts val="0"/>
              </a:spcAft>
            </a:pPr>
            <a:r>
              <a:rPr lang="en-US" sz="1800" b="1" spc="25" dirty="0">
                <a:solidFill>
                  <a:srgbClr val="EC5F18"/>
                </a:solidFill>
                <a:latin typeface="Calibri" panose="02020603050405020304" pitchFamily="2"/>
              </a:rPr>
              <a:t>| </a:t>
            </a:r>
            <a:r>
              <a:rPr lang="en-US" sz="1800" b="1" spc="25" dirty="0" err="1">
                <a:solidFill>
                  <a:srgbClr val="EC5F18"/>
                </a:solidFill>
                <a:latin typeface="Calibri" panose="02020603050405020304" pitchFamily="2"/>
              </a:rPr>
              <a:t>Verarming</a:t>
            </a:r>
            <a:r>
              <a:rPr lang="en-US" sz="1800" b="1" spc="2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1800" b="1" spc="25" dirty="0" err="1">
                <a:solidFill>
                  <a:srgbClr val="EC5F18"/>
                </a:solidFill>
                <a:latin typeface="Calibri" panose="02020603050405020304" pitchFamily="2"/>
              </a:rPr>
              <a:t>onderling</a:t>
            </a:r>
            <a:r>
              <a:rPr lang="en-US" sz="1800" b="1" spc="25" dirty="0">
                <a:solidFill>
                  <a:srgbClr val="EC5F18"/>
                </a:solidFill>
                <a:latin typeface="Calibri" panose="02020603050405020304" pitchFamily="2"/>
              </a:rPr>
              <a:t> contact (1) | </a:t>
            </a:r>
            <a:r>
              <a:rPr lang="en-US" sz="1800" b="1" spc="25" dirty="0" err="1">
                <a:solidFill>
                  <a:srgbClr val="EC5F18"/>
                </a:solidFill>
                <a:latin typeface="Calibri" panose="02020603050405020304" pitchFamily="2"/>
              </a:rPr>
              <a:t>Geen</a:t>
            </a:r>
            <a:r>
              <a:rPr lang="en-US" sz="1800" b="1" spc="2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1800" b="1" spc="25" dirty="0" err="1">
                <a:solidFill>
                  <a:srgbClr val="EC5F18"/>
                </a:solidFill>
                <a:latin typeface="Calibri" panose="02020603050405020304" pitchFamily="2"/>
              </a:rPr>
              <a:t>veilig</a:t>
            </a:r>
            <a:r>
              <a:rPr lang="en-US" sz="1800" b="1" spc="2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1800" b="1" spc="25" dirty="0" err="1">
                <a:solidFill>
                  <a:srgbClr val="EC5F18"/>
                </a:solidFill>
                <a:latin typeface="Calibri" panose="02020603050405020304" pitchFamily="2"/>
              </a:rPr>
              <a:t>gevoel</a:t>
            </a:r>
            <a:r>
              <a:rPr lang="en-US" sz="1800" b="1" spc="2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1800" b="1" spc="25" dirty="0" err="1">
                <a:solidFill>
                  <a:srgbClr val="EC5F18"/>
                </a:solidFill>
                <a:latin typeface="Calibri" panose="02020603050405020304" pitchFamily="2"/>
              </a:rPr>
              <a:t>meer</a:t>
            </a:r>
            <a:r>
              <a:rPr lang="en-US" sz="1800" b="1" spc="25" dirty="0">
                <a:solidFill>
                  <a:srgbClr val="EC5F18"/>
                </a:solidFill>
                <a:latin typeface="Calibri" panose="02020603050405020304" pitchFamily="2"/>
              </a:rPr>
              <a:t> in de </a:t>
            </a:r>
            <a:r>
              <a:rPr lang="en-US" sz="1800" b="1" spc="25" dirty="0" err="1">
                <a:solidFill>
                  <a:srgbClr val="EC5F18"/>
                </a:solidFill>
                <a:latin typeface="Calibri" panose="02020603050405020304" pitchFamily="2"/>
              </a:rPr>
              <a:t>buurt</a:t>
            </a:r>
            <a:r>
              <a:rPr lang="en-US" sz="1800" b="1" spc="25" dirty="0">
                <a:solidFill>
                  <a:srgbClr val="EC5F18"/>
                </a:solidFill>
                <a:latin typeface="Calibri" panose="02020603050405020304" pitchFamily="2"/>
              </a:rPr>
              <a:t> (1) | </a:t>
            </a:r>
            <a:r>
              <a:rPr lang="en-US" sz="1800" b="1" spc="25" dirty="0" err="1">
                <a:solidFill>
                  <a:srgbClr val="EC5F18"/>
                </a:solidFill>
                <a:latin typeface="Calibri" panose="02020603050405020304" pitchFamily="2"/>
              </a:rPr>
              <a:t>Geen</a:t>
            </a:r>
            <a:r>
              <a:rPr lang="en-US" sz="1800" b="1" spc="2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1800" b="1" spc="25" dirty="0" err="1">
                <a:solidFill>
                  <a:srgbClr val="EC5F18"/>
                </a:solidFill>
                <a:latin typeface="Calibri" panose="02020603050405020304" pitchFamily="2"/>
              </a:rPr>
              <a:t>voorrang</a:t>
            </a:r>
            <a:r>
              <a:rPr lang="en-US" sz="1800" b="1" spc="2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1800" b="1" spc="25" dirty="0" err="1">
                <a:solidFill>
                  <a:srgbClr val="EC5F18"/>
                </a:solidFill>
                <a:latin typeface="Calibri" panose="02020603050405020304" pitchFamily="2"/>
              </a:rPr>
              <a:t>voor</a:t>
            </a:r>
            <a:r>
              <a:rPr lang="en-US" sz="1800" b="1" spc="25" dirty="0">
                <a:solidFill>
                  <a:srgbClr val="EC5F18"/>
                </a:solidFill>
                <a:latin typeface="Calibri" panose="02020603050405020304" pitchFamily="2"/>
              </a:rPr>
              <a:t> eigen </a:t>
            </a:r>
            <a:r>
              <a:rPr lang="en-US" sz="1800" b="1" spc="25" dirty="0" err="1">
                <a:solidFill>
                  <a:srgbClr val="EC5F18"/>
                </a:solidFill>
                <a:latin typeface="Calibri" panose="02020603050405020304" pitchFamily="2"/>
              </a:rPr>
              <a:t>inwoners</a:t>
            </a:r>
            <a:r>
              <a:rPr lang="en-US" sz="1800" b="1" spc="25" dirty="0">
                <a:solidFill>
                  <a:srgbClr val="EC5F18"/>
                </a:solidFill>
                <a:latin typeface="Calibri" panose="02020603050405020304" pitchFamily="2"/>
              </a:rPr>
              <a:t> (1) | </a:t>
            </a:r>
          </a:p>
          <a:p>
            <a:pPr marL="0" marR="0" indent="0" algn="ctr">
              <a:lnSpc>
                <a:spcPts val="1800"/>
              </a:lnSpc>
              <a:spcBef>
                <a:spcPts val="335"/>
              </a:spcBef>
              <a:spcAft>
                <a:spcPts val="0"/>
              </a:spcAft>
            </a:pPr>
            <a:r>
              <a:rPr lang="en-US" sz="1800" b="1" spc="25" dirty="0" err="1">
                <a:solidFill>
                  <a:srgbClr val="EC5F18"/>
                </a:solidFill>
                <a:latin typeface="Calibri" panose="02020603050405020304" pitchFamily="2"/>
              </a:rPr>
              <a:t>Slechte</a:t>
            </a:r>
            <a:r>
              <a:rPr lang="en-US" sz="1800" b="1" spc="2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1800" b="1" spc="25" dirty="0" err="1">
                <a:solidFill>
                  <a:srgbClr val="EC5F18"/>
                </a:solidFill>
                <a:latin typeface="Calibri" panose="02020603050405020304" pitchFamily="2"/>
              </a:rPr>
              <a:t>staat</a:t>
            </a:r>
            <a:r>
              <a:rPr lang="en-US" sz="1800" b="1" spc="25" dirty="0">
                <a:solidFill>
                  <a:srgbClr val="EC5F18"/>
                </a:solidFill>
                <a:latin typeface="Calibri" panose="02020603050405020304" pitchFamily="2"/>
              </a:rPr>
              <a:t> van het </a:t>
            </a:r>
            <a:r>
              <a:rPr lang="en-US" sz="1800" b="1" spc="25" dirty="0" err="1">
                <a:solidFill>
                  <a:srgbClr val="EC5F18"/>
                </a:solidFill>
                <a:latin typeface="Calibri" panose="02020603050405020304" pitchFamily="2"/>
              </a:rPr>
              <a:t>gebouw</a:t>
            </a:r>
            <a:r>
              <a:rPr lang="en-US" sz="1800" b="1" spc="25" dirty="0">
                <a:solidFill>
                  <a:srgbClr val="EC5F18"/>
                </a:solidFill>
                <a:latin typeface="Calibri" panose="02020603050405020304" pitchFamily="2"/>
              </a:rPr>
              <a:t> van de </a:t>
            </a:r>
            <a:r>
              <a:rPr lang="en-US" sz="1800" b="1" spc="25" dirty="0" err="1">
                <a:solidFill>
                  <a:srgbClr val="EC5F18"/>
                </a:solidFill>
                <a:latin typeface="Calibri" panose="02020603050405020304" pitchFamily="2"/>
              </a:rPr>
              <a:t>Galamaschool</a:t>
            </a:r>
            <a:r>
              <a:rPr lang="en-US" sz="1800" b="1" spc="25" dirty="0">
                <a:solidFill>
                  <a:srgbClr val="EC5F18"/>
                </a:solidFill>
                <a:latin typeface="Calibri" panose="02020603050405020304" pitchFamily="2"/>
              </a:rPr>
              <a:t> (1) | </a:t>
            </a:r>
            <a:r>
              <a:rPr lang="en-US" sz="1800" b="1" spc="25" dirty="0" err="1">
                <a:solidFill>
                  <a:srgbClr val="EC5F18"/>
                </a:solidFill>
                <a:latin typeface="Calibri" panose="02020603050405020304" pitchFamily="2"/>
              </a:rPr>
              <a:t>Wordt</a:t>
            </a:r>
            <a:r>
              <a:rPr lang="en-US" sz="1800" b="1" spc="25" dirty="0">
                <a:solidFill>
                  <a:srgbClr val="EC5F18"/>
                </a:solidFill>
                <a:latin typeface="Calibri" panose="02020603050405020304" pitchFamily="2"/>
              </a:rPr>
              <a:t> de </a:t>
            </a:r>
            <a:r>
              <a:rPr lang="en-US" sz="1800" b="1" spc="25" dirty="0" err="1">
                <a:solidFill>
                  <a:srgbClr val="EC5F18"/>
                </a:solidFill>
                <a:latin typeface="Calibri" panose="02020603050405020304" pitchFamily="2"/>
              </a:rPr>
              <a:t>nieuwe</a:t>
            </a:r>
            <a:r>
              <a:rPr lang="en-US" sz="1800" b="1" spc="2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1800" b="1" spc="25" dirty="0" err="1">
                <a:solidFill>
                  <a:srgbClr val="EC5F18"/>
                </a:solidFill>
                <a:latin typeface="Calibri" panose="02020603050405020304" pitchFamily="2"/>
              </a:rPr>
              <a:t>Galamaschool</a:t>
            </a:r>
            <a:r>
              <a:rPr lang="en-US" sz="1800" b="1" spc="2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1800" b="1" spc="25" dirty="0" err="1">
                <a:solidFill>
                  <a:srgbClr val="EC5F18"/>
                </a:solidFill>
                <a:latin typeface="Calibri" panose="02020603050405020304" pitchFamily="2"/>
              </a:rPr>
              <a:t>wel</a:t>
            </a:r>
            <a:r>
              <a:rPr lang="en-US" sz="1800" b="1" spc="2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1800" b="1" spc="25" dirty="0" err="1">
                <a:solidFill>
                  <a:srgbClr val="EC5F18"/>
                </a:solidFill>
                <a:latin typeface="Calibri" panose="02020603050405020304" pitchFamily="2"/>
              </a:rPr>
              <a:t>groot</a:t>
            </a:r>
            <a:r>
              <a:rPr lang="en-US" sz="1800" b="1" spc="2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1800" b="1" spc="25" dirty="0" err="1">
                <a:solidFill>
                  <a:srgbClr val="EC5F18"/>
                </a:solidFill>
                <a:latin typeface="Calibri" panose="02020603050405020304" pitchFamily="2"/>
              </a:rPr>
              <a:t>genoeg</a:t>
            </a:r>
            <a:r>
              <a:rPr lang="en-US" sz="1800" b="1" spc="25" dirty="0">
                <a:solidFill>
                  <a:srgbClr val="EC5F18"/>
                </a:solidFill>
                <a:latin typeface="Calibri" panose="02020603050405020304" pitchFamily="2"/>
              </a:rPr>
              <a:t>? (1) </a:t>
            </a:r>
          </a:p>
          <a:p>
            <a:pPr marL="0" marR="0" indent="0" algn="ctr">
              <a:lnSpc>
                <a:spcPts val="1800"/>
              </a:lnSpc>
              <a:spcBef>
                <a:spcPts val="2470"/>
              </a:spcBef>
              <a:spcAft>
                <a:spcPts val="0"/>
              </a:spcAft>
            </a:pPr>
            <a:r>
              <a:rPr lang="en-US" sz="1800" b="1" spc="20" dirty="0" err="1">
                <a:solidFill>
                  <a:srgbClr val="716768"/>
                </a:solidFill>
                <a:latin typeface="Calibri" panose="02020603050405020304" pitchFamily="2"/>
              </a:rPr>
              <a:t>Overlast</a:t>
            </a:r>
            <a:r>
              <a:rPr lang="en-US" sz="1800" b="1" spc="20" dirty="0">
                <a:solidFill>
                  <a:srgbClr val="716768"/>
                </a:solidFill>
                <a:latin typeface="Calibri" panose="02020603050405020304" pitchFamily="2"/>
              </a:rPr>
              <a:t> door </a:t>
            </a:r>
            <a:r>
              <a:rPr lang="en-US" sz="1800" b="1" spc="20" dirty="0" err="1">
                <a:solidFill>
                  <a:srgbClr val="716768"/>
                </a:solidFill>
                <a:latin typeface="Calibri" panose="02020603050405020304" pitchFamily="2"/>
              </a:rPr>
              <a:t>toename</a:t>
            </a:r>
            <a:r>
              <a:rPr lang="en-US" sz="1800" b="1" spc="20" dirty="0">
                <a:solidFill>
                  <a:srgbClr val="716768"/>
                </a:solidFill>
                <a:latin typeface="Calibri" panose="02020603050405020304" pitchFamily="2"/>
              </a:rPr>
              <a:t> </a:t>
            </a:r>
            <a:r>
              <a:rPr lang="en-US" sz="1800" b="1" spc="20" dirty="0" err="1">
                <a:solidFill>
                  <a:srgbClr val="716768"/>
                </a:solidFill>
                <a:latin typeface="Calibri" panose="02020603050405020304" pitchFamily="2"/>
              </a:rPr>
              <a:t>verkeer</a:t>
            </a:r>
            <a:r>
              <a:rPr lang="en-US" sz="1800" b="1" spc="20" dirty="0">
                <a:solidFill>
                  <a:srgbClr val="716768"/>
                </a:solidFill>
                <a:latin typeface="Calibri" panose="02020603050405020304" pitchFamily="2"/>
              </a:rPr>
              <a:t>, </a:t>
            </a:r>
            <a:r>
              <a:rPr lang="en-US" sz="1800" b="1" spc="20" dirty="0" err="1">
                <a:solidFill>
                  <a:srgbClr val="716768"/>
                </a:solidFill>
                <a:latin typeface="Calibri" panose="02020603050405020304" pitchFamily="2"/>
              </a:rPr>
              <a:t>aandacht</a:t>
            </a:r>
            <a:r>
              <a:rPr lang="en-US" sz="1800" b="1" spc="20" dirty="0">
                <a:solidFill>
                  <a:srgbClr val="716768"/>
                </a:solidFill>
                <a:latin typeface="Calibri" panose="02020603050405020304" pitchFamily="2"/>
              </a:rPr>
              <a:t> </a:t>
            </a:r>
            <a:r>
              <a:rPr lang="en-US" sz="1800" b="1" spc="20" dirty="0" err="1">
                <a:solidFill>
                  <a:srgbClr val="716768"/>
                </a:solidFill>
                <a:latin typeface="Calibri" panose="02020603050405020304" pitchFamily="2"/>
              </a:rPr>
              <a:t>verkeersafwikkeling</a:t>
            </a:r>
            <a:r>
              <a:rPr lang="en-US" sz="1800" b="1" spc="20" dirty="0">
                <a:solidFill>
                  <a:srgbClr val="716768"/>
                </a:solidFill>
                <a:latin typeface="Calibri" panose="02020603050405020304" pitchFamily="2"/>
              </a:rPr>
              <a:t> (16) | </a:t>
            </a:r>
            <a:r>
              <a:rPr lang="en-US" sz="1800" b="1" spc="20" dirty="0" err="1">
                <a:solidFill>
                  <a:srgbClr val="716768"/>
                </a:solidFill>
                <a:latin typeface="Calibri" panose="02020603050405020304" pitchFamily="2"/>
              </a:rPr>
              <a:t>Onvoldoende</a:t>
            </a:r>
            <a:r>
              <a:rPr lang="en-US" sz="1800" b="1" spc="20" dirty="0">
                <a:solidFill>
                  <a:srgbClr val="716768"/>
                </a:solidFill>
                <a:latin typeface="Calibri" panose="02020603050405020304" pitchFamily="2"/>
              </a:rPr>
              <a:t> </a:t>
            </a:r>
            <a:r>
              <a:rPr lang="en-US" sz="1800" b="1" spc="20" dirty="0" err="1">
                <a:solidFill>
                  <a:srgbClr val="716768"/>
                </a:solidFill>
                <a:latin typeface="Calibri" panose="02020603050405020304" pitchFamily="2"/>
              </a:rPr>
              <a:t>parkeerplaatsen</a:t>
            </a:r>
            <a:r>
              <a:rPr lang="en-US" sz="1800" b="1" spc="20" dirty="0">
                <a:solidFill>
                  <a:srgbClr val="716768"/>
                </a:solidFill>
                <a:latin typeface="Calibri" panose="02020603050405020304" pitchFamily="2"/>
              </a:rPr>
              <a:t> (3) | </a:t>
            </a:r>
          </a:p>
          <a:p>
            <a:pPr marL="0" marR="0" indent="0" algn="ctr">
              <a:lnSpc>
                <a:spcPts val="1800"/>
              </a:lnSpc>
              <a:spcBef>
                <a:spcPts val="335"/>
              </a:spcBef>
              <a:spcAft>
                <a:spcPts val="0"/>
              </a:spcAft>
            </a:pPr>
            <a:r>
              <a:rPr lang="en-US" sz="1800" b="1" spc="25" dirty="0" err="1">
                <a:solidFill>
                  <a:srgbClr val="716768"/>
                </a:solidFill>
                <a:latin typeface="Calibri" panose="02020603050405020304" pitchFamily="2"/>
              </a:rPr>
              <a:t>Bestaande</a:t>
            </a:r>
            <a:r>
              <a:rPr lang="en-US" sz="1800" b="1" spc="25" dirty="0">
                <a:solidFill>
                  <a:srgbClr val="716768"/>
                </a:solidFill>
                <a:latin typeface="Calibri" panose="02020603050405020304" pitchFamily="2"/>
              </a:rPr>
              <a:t> </a:t>
            </a:r>
            <a:r>
              <a:rPr lang="en-US" sz="1800" b="1" spc="25" dirty="0" err="1">
                <a:solidFill>
                  <a:srgbClr val="716768"/>
                </a:solidFill>
                <a:latin typeface="Calibri" panose="02020603050405020304" pitchFamily="2"/>
              </a:rPr>
              <a:t>parkeerplaatsen</a:t>
            </a:r>
            <a:r>
              <a:rPr lang="en-US" sz="1800" b="1" spc="25" dirty="0">
                <a:solidFill>
                  <a:srgbClr val="716768"/>
                </a:solidFill>
                <a:latin typeface="Calibri" panose="02020603050405020304" pitchFamily="2"/>
              </a:rPr>
              <a:t> die </a:t>
            </a:r>
            <a:r>
              <a:rPr lang="en-US" sz="1800" b="1" spc="25" dirty="0" err="1">
                <a:solidFill>
                  <a:srgbClr val="716768"/>
                </a:solidFill>
                <a:latin typeface="Calibri" panose="02020603050405020304" pitchFamily="2"/>
              </a:rPr>
              <a:t>vervallen</a:t>
            </a:r>
            <a:r>
              <a:rPr lang="en-US" sz="1800" b="1" spc="25" dirty="0">
                <a:solidFill>
                  <a:srgbClr val="716768"/>
                </a:solidFill>
                <a:latin typeface="Calibri" panose="02020603050405020304" pitchFamily="2"/>
              </a:rPr>
              <a:t> (1) | </a:t>
            </a:r>
            <a:r>
              <a:rPr lang="en-US" sz="1800" b="1" spc="25" dirty="0" err="1">
                <a:solidFill>
                  <a:srgbClr val="716768"/>
                </a:solidFill>
                <a:latin typeface="Calibri" panose="02020603050405020304" pitchFamily="2"/>
              </a:rPr>
              <a:t>Onvoldoende</a:t>
            </a:r>
            <a:r>
              <a:rPr lang="en-US" sz="1800" b="1" spc="25" dirty="0">
                <a:solidFill>
                  <a:srgbClr val="716768"/>
                </a:solidFill>
                <a:latin typeface="Calibri" panose="02020603050405020304" pitchFamily="2"/>
              </a:rPr>
              <a:t> </a:t>
            </a:r>
            <a:r>
              <a:rPr lang="en-US" sz="1800" b="1" spc="25" dirty="0" err="1">
                <a:solidFill>
                  <a:srgbClr val="716768"/>
                </a:solidFill>
                <a:latin typeface="Calibri" panose="02020603050405020304" pitchFamily="2"/>
              </a:rPr>
              <a:t>laadpunten</a:t>
            </a:r>
            <a:r>
              <a:rPr lang="en-US" sz="1800" b="1" spc="25" dirty="0">
                <a:solidFill>
                  <a:srgbClr val="716768"/>
                </a:solidFill>
                <a:latin typeface="Calibri" panose="02020603050405020304" pitchFamily="2"/>
              </a:rPr>
              <a:t> (1) | </a:t>
            </a:r>
            <a:r>
              <a:rPr lang="en-US" sz="1800" b="1" spc="25" dirty="0" err="1">
                <a:solidFill>
                  <a:srgbClr val="716768"/>
                </a:solidFill>
                <a:latin typeface="Calibri" panose="02020603050405020304" pitchFamily="2"/>
              </a:rPr>
              <a:t>Aanwezigheid</a:t>
            </a:r>
            <a:r>
              <a:rPr lang="en-US" sz="1800" b="1" spc="25" dirty="0">
                <a:solidFill>
                  <a:srgbClr val="716768"/>
                </a:solidFill>
                <a:latin typeface="Calibri" panose="02020603050405020304" pitchFamily="2"/>
              </a:rPr>
              <a:t> OV (1) </a:t>
            </a:r>
          </a:p>
          <a:p>
            <a:pPr marL="0" marR="0" indent="0" algn="ctr">
              <a:lnSpc>
                <a:spcPts val="1800"/>
              </a:lnSpc>
              <a:spcBef>
                <a:spcPts val="3190"/>
              </a:spcBef>
              <a:spcAft>
                <a:spcPts val="0"/>
              </a:spcAft>
            </a:pPr>
            <a:r>
              <a:rPr lang="en-US" sz="1800" b="1" spc="20" dirty="0" err="1">
                <a:solidFill>
                  <a:srgbClr val="BE002D"/>
                </a:solidFill>
                <a:latin typeface="Calibri" panose="02020603050405020304" pitchFamily="2"/>
              </a:rPr>
              <a:t>Blijft</a:t>
            </a:r>
            <a:r>
              <a:rPr lang="en-US" sz="1800" b="1" spc="20" dirty="0">
                <a:solidFill>
                  <a:srgbClr val="BE002D"/>
                </a:solidFill>
                <a:latin typeface="Calibri" panose="02020603050405020304" pitchFamily="2"/>
              </a:rPr>
              <a:t> </a:t>
            </a:r>
            <a:r>
              <a:rPr lang="en-US" sz="1800" b="1" spc="20" dirty="0" err="1">
                <a:solidFill>
                  <a:srgbClr val="BE002D"/>
                </a:solidFill>
                <a:latin typeface="Calibri" panose="02020603050405020304" pitchFamily="2"/>
              </a:rPr>
              <a:t>buurthuis</a:t>
            </a:r>
            <a:r>
              <a:rPr lang="en-US" sz="1800" b="1" spc="20" dirty="0">
                <a:solidFill>
                  <a:srgbClr val="BE002D"/>
                </a:solidFill>
                <a:latin typeface="Calibri" panose="02020603050405020304" pitchFamily="2"/>
              </a:rPr>
              <a:t> </a:t>
            </a:r>
            <a:r>
              <a:rPr lang="en-US" sz="1800" b="1" spc="20" dirty="0" err="1">
                <a:solidFill>
                  <a:srgbClr val="BE002D"/>
                </a:solidFill>
                <a:latin typeface="Calibri" panose="02020603050405020304" pitchFamily="2"/>
              </a:rPr>
              <a:t>wel</a:t>
            </a:r>
            <a:r>
              <a:rPr lang="en-US" sz="1800" b="1" spc="20" dirty="0">
                <a:solidFill>
                  <a:srgbClr val="BE002D"/>
                </a:solidFill>
                <a:latin typeface="Calibri" panose="02020603050405020304" pitchFamily="2"/>
              </a:rPr>
              <a:t>, </a:t>
            </a:r>
            <a:r>
              <a:rPr lang="en-US" sz="1800" b="1" spc="20" dirty="0" err="1">
                <a:solidFill>
                  <a:srgbClr val="BE002D"/>
                </a:solidFill>
                <a:latin typeface="Calibri" panose="02020603050405020304" pitchFamily="2"/>
              </a:rPr>
              <a:t>komt</a:t>
            </a:r>
            <a:r>
              <a:rPr lang="en-US" sz="1800" b="1" spc="20" dirty="0">
                <a:solidFill>
                  <a:srgbClr val="BE002D"/>
                </a:solidFill>
                <a:latin typeface="Calibri" panose="02020603050405020304" pitchFamily="2"/>
              </a:rPr>
              <a:t> het in de </a:t>
            </a:r>
            <a:r>
              <a:rPr lang="en-US" sz="1800" b="1" spc="20" dirty="0" err="1">
                <a:solidFill>
                  <a:srgbClr val="BE002D"/>
                </a:solidFill>
                <a:latin typeface="Calibri" panose="02020603050405020304" pitchFamily="2"/>
              </a:rPr>
              <a:t>knel</a:t>
            </a:r>
            <a:r>
              <a:rPr lang="en-US" sz="1800" b="1" spc="20" dirty="0">
                <a:solidFill>
                  <a:srgbClr val="BE002D"/>
                </a:solidFill>
                <a:latin typeface="Calibri" panose="02020603050405020304" pitchFamily="2"/>
              </a:rPr>
              <a:t>? (2) | </a:t>
            </a:r>
            <a:r>
              <a:rPr lang="en-US" sz="1800" b="1" spc="20" dirty="0" err="1">
                <a:solidFill>
                  <a:srgbClr val="BE002D"/>
                </a:solidFill>
                <a:latin typeface="Calibri" panose="02020603050405020304" pitchFamily="2"/>
              </a:rPr>
              <a:t>Geen</a:t>
            </a:r>
            <a:r>
              <a:rPr lang="en-US" sz="1800" b="1" spc="20" dirty="0">
                <a:solidFill>
                  <a:srgbClr val="BE002D"/>
                </a:solidFill>
                <a:latin typeface="Calibri" panose="02020603050405020304" pitchFamily="2"/>
              </a:rPr>
              <a:t> </a:t>
            </a:r>
            <a:r>
              <a:rPr lang="en-US" sz="1800" b="1" spc="20" dirty="0" err="1">
                <a:solidFill>
                  <a:srgbClr val="BE002D"/>
                </a:solidFill>
                <a:latin typeface="Calibri" panose="02020603050405020304" pitchFamily="2"/>
              </a:rPr>
              <a:t>voorzieningen</a:t>
            </a:r>
            <a:r>
              <a:rPr lang="en-US" sz="1800" b="1" spc="20" dirty="0">
                <a:solidFill>
                  <a:srgbClr val="BE002D"/>
                </a:solidFill>
                <a:latin typeface="Calibri" panose="02020603050405020304" pitchFamily="2"/>
              </a:rPr>
              <a:t> </a:t>
            </a:r>
            <a:r>
              <a:rPr lang="en-US" sz="1800" b="1" spc="20" dirty="0" err="1">
                <a:solidFill>
                  <a:srgbClr val="BE002D"/>
                </a:solidFill>
                <a:latin typeface="Calibri" panose="02020603050405020304" pitchFamily="2"/>
              </a:rPr>
              <a:t>voor</a:t>
            </a:r>
            <a:r>
              <a:rPr lang="en-US" sz="1800" b="1" spc="20" dirty="0">
                <a:solidFill>
                  <a:srgbClr val="BE002D"/>
                </a:solidFill>
                <a:latin typeface="Calibri" panose="02020603050405020304" pitchFamily="2"/>
              </a:rPr>
              <a:t> </a:t>
            </a:r>
            <a:r>
              <a:rPr lang="en-US" sz="1800" b="1" spc="20" dirty="0" err="1">
                <a:solidFill>
                  <a:srgbClr val="BE002D"/>
                </a:solidFill>
                <a:latin typeface="Calibri" panose="02020603050405020304" pitchFamily="2"/>
              </a:rPr>
              <a:t>senioren</a:t>
            </a:r>
            <a:r>
              <a:rPr lang="en-US" sz="1800" b="1" spc="20" dirty="0">
                <a:solidFill>
                  <a:srgbClr val="BE002D"/>
                </a:solidFill>
                <a:latin typeface="Calibri" panose="02020603050405020304" pitchFamily="2"/>
              </a:rPr>
              <a:t> (1) | </a:t>
            </a:r>
            <a:r>
              <a:rPr lang="en-US" sz="1800" b="1" spc="20" dirty="0" err="1">
                <a:solidFill>
                  <a:srgbClr val="BE002D"/>
                </a:solidFill>
                <a:latin typeface="Calibri" panose="02020603050405020304" pitchFamily="2"/>
              </a:rPr>
              <a:t>Geen</a:t>
            </a:r>
            <a:r>
              <a:rPr lang="en-US" sz="1800" b="1" spc="20" dirty="0">
                <a:solidFill>
                  <a:srgbClr val="BE002D"/>
                </a:solidFill>
                <a:latin typeface="Calibri" panose="02020603050405020304" pitchFamily="2"/>
              </a:rPr>
              <a:t> </a:t>
            </a:r>
            <a:r>
              <a:rPr lang="en-US" sz="1800" b="1" spc="20" dirty="0" err="1">
                <a:solidFill>
                  <a:srgbClr val="BE002D"/>
                </a:solidFill>
                <a:latin typeface="Calibri" panose="02020603050405020304" pitchFamily="2"/>
              </a:rPr>
              <a:t>overdekte</a:t>
            </a:r>
            <a:r>
              <a:rPr lang="en-US" sz="1800" b="1" spc="20" dirty="0">
                <a:solidFill>
                  <a:srgbClr val="BE002D"/>
                </a:solidFill>
                <a:latin typeface="Calibri" panose="02020603050405020304" pitchFamily="2"/>
              </a:rPr>
              <a:t> </a:t>
            </a:r>
            <a:r>
              <a:rPr lang="en-US" sz="1800" b="1" spc="20" dirty="0" err="1">
                <a:solidFill>
                  <a:srgbClr val="BE002D"/>
                </a:solidFill>
                <a:latin typeface="Calibri" panose="02020603050405020304" pitchFamily="2"/>
              </a:rPr>
              <a:t>ontmoetingsplek</a:t>
            </a:r>
            <a:r>
              <a:rPr lang="en-US" sz="1800" b="1" spc="20" dirty="0">
                <a:solidFill>
                  <a:srgbClr val="BE002D"/>
                </a:solidFill>
                <a:latin typeface="Calibri" panose="02020603050405020304" pitchFamily="2"/>
              </a:rPr>
              <a:t> (1) | </a:t>
            </a:r>
            <a:r>
              <a:rPr lang="en-US" sz="1800" b="1" spc="20" dirty="0" err="1">
                <a:solidFill>
                  <a:srgbClr val="BE002D"/>
                </a:solidFill>
                <a:latin typeface="Calibri" panose="02020603050405020304" pitchFamily="2"/>
              </a:rPr>
              <a:t>Supermarkt</a:t>
            </a:r>
            <a:r>
              <a:rPr lang="en-US" sz="1800" b="1" spc="20" dirty="0">
                <a:solidFill>
                  <a:srgbClr val="BE002D"/>
                </a:solidFill>
                <a:latin typeface="Calibri" panose="02020603050405020304" pitchFamily="2"/>
              </a:rPr>
              <a:t> (1) </a:t>
            </a:r>
          </a:p>
          <a:p>
            <a:pPr marL="0" marR="0" indent="0" algn="ctr">
              <a:lnSpc>
                <a:spcPts val="1800"/>
              </a:lnSpc>
              <a:spcBef>
                <a:spcPts val="2470"/>
              </a:spcBef>
              <a:spcAft>
                <a:spcPts val="95"/>
              </a:spcAft>
            </a:pPr>
            <a:r>
              <a:rPr lang="en-US" sz="1800" b="1" spc="25" dirty="0" err="1">
                <a:solidFill>
                  <a:srgbClr val="185E2B"/>
                </a:solidFill>
                <a:latin typeface="Calibri" panose="02020603050405020304" pitchFamily="2"/>
              </a:rPr>
              <a:t>Verdwijnen</a:t>
            </a:r>
            <a:r>
              <a:rPr lang="en-US" sz="1800" b="1" spc="25" dirty="0">
                <a:solidFill>
                  <a:srgbClr val="185E2B"/>
                </a:solidFill>
                <a:latin typeface="Calibri" panose="02020603050405020304" pitchFamily="2"/>
              </a:rPr>
              <a:t> </a:t>
            </a:r>
            <a:r>
              <a:rPr lang="en-US" sz="1800" b="1" spc="25" dirty="0" err="1">
                <a:solidFill>
                  <a:srgbClr val="185E2B"/>
                </a:solidFill>
                <a:latin typeface="Calibri" panose="02020603050405020304" pitchFamily="2"/>
              </a:rPr>
              <a:t>bomen</a:t>
            </a:r>
            <a:r>
              <a:rPr lang="en-US" sz="1800" b="1" spc="25" dirty="0">
                <a:solidFill>
                  <a:srgbClr val="185E2B"/>
                </a:solidFill>
                <a:latin typeface="Calibri" panose="02020603050405020304" pitchFamily="2"/>
              </a:rPr>
              <a:t> </a:t>
            </a:r>
            <a:r>
              <a:rPr lang="en-US" sz="1800" b="1" spc="25" dirty="0" err="1">
                <a:solidFill>
                  <a:srgbClr val="185E2B"/>
                </a:solidFill>
                <a:latin typeface="Calibri" panose="02020603050405020304" pitchFamily="2"/>
              </a:rPr>
              <a:t>en</a:t>
            </a:r>
            <a:r>
              <a:rPr lang="en-US" sz="1800" b="1" spc="25" dirty="0">
                <a:solidFill>
                  <a:srgbClr val="185E2B"/>
                </a:solidFill>
                <a:latin typeface="Calibri" panose="02020603050405020304" pitchFamily="2"/>
              </a:rPr>
              <a:t> </a:t>
            </a:r>
            <a:r>
              <a:rPr lang="en-US" sz="1800" b="1" spc="25" dirty="0" err="1">
                <a:solidFill>
                  <a:srgbClr val="185E2B"/>
                </a:solidFill>
                <a:latin typeface="Calibri" panose="02020603050405020304" pitchFamily="2"/>
              </a:rPr>
              <a:t>groen</a:t>
            </a:r>
            <a:r>
              <a:rPr lang="en-US" sz="1800" b="1" spc="25" dirty="0">
                <a:solidFill>
                  <a:srgbClr val="185E2B"/>
                </a:solidFill>
                <a:latin typeface="Calibri" panose="02020603050405020304" pitchFamily="2"/>
              </a:rPr>
              <a:t>, </a:t>
            </a:r>
            <a:r>
              <a:rPr lang="en-US" sz="1800" b="1" spc="25" dirty="0" err="1">
                <a:solidFill>
                  <a:srgbClr val="185E2B"/>
                </a:solidFill>
                <a:latin typeface="Calibri" panose="02020603050405020304" pitchFamily="2"/>
              </a:rPr>
              <a:t>te</a:t>
            </a:r>
            <a:r>
              <a:rPr lang="en-US" sz="1800" b="1" spc="25" dirty="0">
                <a:solidFill>
                  <a:srgbClr val="185E2B"/>
                </a:solidFill>
                <a:latin typeface="Calibri" panose="02020603050405020304" pitchFamily="2"/>
              </a:rPr>
              <a:t> </a:t>
            </a:r>
            <a:r>
              <a:rPr lang="en-US" sz="1800" b="1" spc="25" dirty="0" err="1">
                <a:solidFill>
                  <a:srgbClr val="185E2B"/>
                </a:solidFill>
                <a:latin typeface="Calibri" panose="02020603050405020304" pitchFamily="2"/>
              </a:rPr>
              <a:t>veel</a:t>
            </a:r>
            <a:r>
              <a:rPr lang="en-US" sz="1800" b="1" spc="25" dirty="0">
                <a:solidFill>
                  <a:srgbClr val="185E2B"/>
                </a:solidFill>
                <a:latin typeface="Calibri" panose="02020603050405020304" pitchFamily="2"/>
              </a:rPr>
              <a:t> </a:t>
            </a:r>
            <a:r>
              <a:rPr lang="en-US" sz="1800" b="1" spc="25" dirty="0" err="1">
                <a:solidFill>
                  <a:srgbClr val="185E2B"/>
                </a:solidFill>
                <a:latin typeface="Calibri" panose="02020603050405020304" pitchFamily="2"/>
              </a:rPr>
              <a:t>bebouwing</a:t>
            </a:r>
            <a:r>
              <a:rPr lang="en-US" sz="1800" b="1" spc="25" dirty="0">
                <a:solidFill>
                  <a:srgbClr val="185E2B"/>
                </a:solidFill>
                <a:latin typeface="Calibri" panose="02020603050405020304" pitchFamily="2"/>
              </a:rPr>
              <a:t>, </a:t>
            </a:r>
            <a:r>
              <a:rPr lang="en-US" sz="1800" b="1" spc="25" dirty="0" err="1">
                <a:solidFill>
                  <a:srgbClr val="185E2B"/>
                </a:solidFill>
                <a:latin typeface="Calibri" panose="02020603050405020304" pitchFamily="2"/>
              </a:rPr>
              <a:t>leefbaarheid</a:t>
            </a:r>
            <a:r>
              <a:rPr lang="en-US" sz="1800" b="1" spc="25" dirty="0">
                <a:solidFill>
                  <a:srgbClr val="185E2B"/>
                </a:solidFill>
                <a:latin typeface="Calibri" panose="02020603050405020304" pitchFamily="2"/>
              </a:rPr>
              <a:t> (8) | </a:t>
            </a:r>
            <a:r>
              <a:rPr lang="en-US" sz="1800" b="1" spc="25" dirty="0" err="1">
                <a:solidFill>
                  <a:srgbClr val="185E2B"/>
                </a:solidFill>
                <a:latin typeface="Calibri" panose="02020603050405020304" pitchFamily="2"/>
              </a:rPr>
              <a:t>Onderhoud</a:t>
            </a:r>
            <a:r>
              <a:rPr lang="en-US" sz="1800" b="1" spc="25" dirty="0">
                <a:solidFill>
                  <a:srgbClr val="185E2B"/>
                </a:solidFill>
                <a:latin typeface="Calibri" panose="02020603050405020304" pitchFamily="2"/>
              </a:rPr>
              <a:t> </a:t>
            </a:r>
            <a:r>
              <a:rPr lang="en-US" sz="1800" b="1" spc="25" dirty="0" err="1">
                <a:solidFill>
                  <a:srgbClr val="185E2B"/>
                </a:solidFill>
                <a:latin typeface="Calibri" panose="02020603050405020304" pitchFamily="2"/>
              </a:rPr>
              <a:t>groen</a:t>
            </a:r>
            <a:r>
              <a:rPr lang="en-US" sz="1800" b="1" spc="25" dirty="0">
                <a:solidFill>
                  <a:srgbClr val="185E2B"/>
                </a:solidFill>
                <a:latin typeface="Calibri" panose="02020603050405020304" pitchFamily="2"/>
              </a:rPr>
              <a:t> (3) | </a:t>
            </a:r>
          </a:p>
        </p:txBody>
      </p:sp>
      <p:graphicFrame>
        <p:nvGraphicFramePr>
          <p:cNvPr id="11" name="Tabel 10"/>
          <p:cNvGraphicFramePr>
            <a:graphicFrameLocks noGrp="1"/>
          </p:cNvGraphicFramePr>
          <p:nvPr/>
        </p:nvGraphicFramePr>
        <p:xfrm>
          <a:off x="792480" y="5767070"/>
          <a:ext cx="9564370" cy="274320"/>
        </p:xfrm>
        <a:graphic>
          <a:graphicData uri="http://schemas.openxmlformats.org/drawingml/2006/table">
            <a:tbl>
              <a:tblPr/>
              <a:tblGrid>
                <a:gridCol w="6849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73660" indent="0" algn="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405"/>
                        </a:spcAft>
                      </a:pPr>
                      <a:r>
                        <a:rPr lang="en-US" sz="1800" b="1" spc="0">
                          <a:solidFill>
                            <a:srgbClr val="185E2B"/>
                          </a:solidFill>
                          <a:latin typeface="Calibri" panose="02020603050405020304" pitchFamily="2"/>
                        </a:rPr>
                        <a:t>Vrees voor een hondentoilet (1) |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424446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405"/>
                        </a:spcAft>
                      </a:pPr>
                      <a:r>
                        <a:rPr lang="en-US" sz="1800" b="1" spc="0">
                          <a:solidFill>
                            <a:srgbClr val="185E2B"/>
                          </a:solidFill>
                          <a:latin typeface="Calibri" panose="02020603050405020304" pitchFamily="2"/>
                        </a:rPr>
                        <a:t>Voetbalveld moet blijven (1)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424446"/>
                      </a:solidFill>
                      <a:prstDash val="solid"/>
                    </a:lnL>
                    <a:lnR w="12065" cmpd="sng">
                      <a:solidFill>
                        <a:srgbClr val="424446"/>
                      </a:solidFill>
                      <a:prstDash val="solid"/>
                    </a:lnR>
                    <a:lnT w="12065" cmpd="sng">
                      <a:solidFill>
                        <a:srgbClr val="424446"/>
                      </a:solidFill>
                      <a:prstDash val="solid"/>
                    </a:lnT>
                    <a:lnB w="12065" cmpd="sng">
                      <a:solidFill>
                        <a:srgbClr val="4244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Tijdelijke aanduiding voor tekst 11"/>
          <p:cNvSpPr>
            <a:spLocks noGrp="1"/>
          </p:cNvSpPr>
          <p:nvPr>
            <p:ph type="body" idx="10"/>
          </p:nvPr>
        </p:nvSpPr>
        <p:spPr>
          <a:xfrm>
            <a:off x="792480" y="6557645"/>
            <a:ext cx="13157200" cy="8401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575" rIns="0" bIns="0" anchor="t">
            <a:normAutofit fontScale="95000"/>
          </a:bodyPr>
          <a:lstStyle/>
          <a:p>
            <a:pPr marL="434340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800" b="1" spc="20">
                <a:solidFill>
                  <a:srgbClr val="081A80"/>
                </a:solidFill>
                <a:latin typeface="Calibri" panose="02020603050405020304" pitchFamily="2"/>
              </a:rPr>
              <a:t>Ontwikkeling Lakermaat, afstemming projecten (2) | </a:t>
            </a:r>
          </a:p>
          <a:p>
            <a:pPr marL="4343400" marR="0" indent="0" algn="l">
              <a:lnSpc>
                <a:spcPts val="1800"/>
              </a:lnSpc>
              <a:spcBef>
                <a:spcPts val="335"/>
              </a:spcBef>
              <a:spcAft>
                <a:spcPts val="2445"/>
              </a:spcAft>
            </a:pPr>
            <a:r>
              <a:rPr lang="en-US" sz="1800" b="1" spc="15">
                <a:solidFill>
                  <a:srgbClr val="081A80"/>
                </a:solidFill>
                <a:latin typeface="Calibri" panose="02020603050405020304" pitchFamily="2"/>
              </a:rPr>
              <a:t>Interesse van buiten de regio (1) | Wateroverlast (1) | 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0"/>
          </p:nvPr>
        </p:nvSpPr>
        <p:spPr>
          <a:xfrm>
            <a:off x="5327650" y="7397750"/>
            <a:ext cx="4121150" cy="274320"/>
          </a:xfrm>
          <a:prstGeom prst="rect">
            <a:avLst/>
          </a:prstGeom>
          <a:noFill/>
          <a:ln w="12065" cmpd="sng">
            <a:solidFill>
              <a:srgbClr val="424446"/>
            </a:solidFill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1700"/>
              </a:lnSpc>
              <a:spcAft>
                <a:spcPts val="190"/>
              </a:spcAft>
            </a:pPr>
            <a:r>
              <a:rPr lang="en-US" sz="1800" b="1" spc="0">
                <a:solidFill>
                  <a:srgbClr val="6FBC82"/>
                </a:solidFill>
                <a:latin typeface="Calibri" panose="02020603050405020304" pitchFamily="2"/>
              </a:rPr>
              <a:t>Afstand industrieterrein/overlast Doc’s 2 (3)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0"/>
          </p:nvPr>
        </p:nvSpPr>
        <p:spPr>
          <a:xfrm>
            <a:off x="2961005" y="299403"/>
            <a:ext cx="9144000" cy="1192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7470" rIns="0" bIns="0" anchor="t">
            <a:normAutofit fontScale="95000"/>
          </a:bodyPr>
          <a:lstStyle/>
          <a:p>
            <a:pPr marL="0" marR="0" indent="0" algn="ctr">
              <a:lnSpc>
                <a:spcPts val="5300"/>
              </a:lnSpc>
              <a:spcAft>
                <a:spcPts val="3410"/>
              </a:spcAft>
            </a:pPr>
            <a:r>
              <a:rPr lang="en-US" sz="4800" spc="45" dirty="0">
                <a:solidFill>
                  <a:srgbClr val="041510"/>
                </a:solidFill>
                <a:latin typeface="Calibri" panose="02020603050405020304" pitchFamily="2"/>
              </a:rPr>
              <a:t>WAT KAN BETER?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0"/>
          </p:nvPr>
        </p:nvSpPr>
        <p:spPr>
          <a:xfrm>
            <a:off x="2961005" y="1607820"/>
            <a:ext cx="9144000" cy="41313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0" rIns="0" bIns="0" anchor="t">
            <a:noAutofit/>
          </a:bodyPr>
          <a:lstStyle/>
          <a:p>
            <a:pPr marL="0" marR="0" indent="0" algn="ctr">
              <a:lnSpc>
                <a:spcPts val="1900"/>
              </a:lnSpc>
              <a:spcAft>
                <a:spcPts val="0"/>
              </a:spcAft>
            </a:pPr>
            <a:r>
              <a:rPr lang="en-US" spc="25" dirty="0" err="1">
                <a:solidFill>
                  <a:srgbClr val="08132C"/>
                </a:solidFill>
                <a:latin typeface="Calibri" panose="02020603050405020304" pitchFamily="2"/>
              </a:rPr>
              <a:t>Voorzieningen</a:t>
            </a:r>
            <a:r>
              <a:rPr lang="en-US" spc="25" dirty="0">
                <a:solidFill>
                  <a:srgbClr val="08132C"/>
                </a:solidFill>
                <a:latin typeface="Calibri" panose="02020603050405020304" pitchFamily="2"/>
              </a:rPr>
              <a:t> in de </a:t>
            </a:r>
            <a:r>
              <a:rPr lang="en-US" spc="25" dirty="0" err="1">
                <a:solidFill>
                  <a:srgbClr val="08132C"/>
                </a:solidFill>
                <a:latin typeface="Calibri" panose="02020603050405020304" pitchFamily="2"/>
              </a:rPr>
              <a:t>Bongerd</a:t>
            </a:r>
            <a:r>
              <a:rPr lang="en-US" spc="25" dirty="0">
                <a:solidFill>
                  <a:srgbClr val="08132C"/>
                </a:solidFill>
                <a:latin typeface="Calibri" panose="02020603050405020304" pitchFamily="2"/>
              </a:rPr>
              <a:t> (8) </a:t>
            </a:r>
          </a:p>
          <a:p>
            <a:pPr marL="0" marR="0" indent="0" algn="ctr">
              <a:lnSpc>
                <a:spcPts val="1900"/>
              </a:lnSpc>
              <a:spcBef>
                <a:spcPts val="2470"/>
              </a:spcBef>
              <a:spcAft>
                <a:spcPts val="0"/>
              </a:spcAft>
            </a:pPr>
            <a:r>
              <a:rPr lang="en-US" spc="30" dirty="0" err="1">
                <a:solidFill>
                  <a:srgbClr val="08132C"/>
                </a:solidFill>
                <a:latin typeface="Calibri" panose="02020603050405020304" pitchFamily="2"/>
              </a:rPr>
              <a:t>Afstemming</a:t>
            </a:r>
            <a:r>
              <a:rPr lang="en-US" spc="30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pc="30" dirty="0" err="1">
                <a:solidFill>
                  <a:srgbClr val="08132C"/>
                </a:solidFill>
                <a:latin typeface="Calibri" panose="02020603050405020304" pitchFamily="2"/>
              </a:rPr>
              <a:t>Lakermaat</a:t>
            </a:r>
            <a:r>
              <a:rPr lang="en-US" spc="30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pc="30" dirty="0" err="1">
                <a:solidFill>
                  <a:srgbClr val="08132C"/>
                </a:solidFill>
                <a:latin typeface="Calibri" panose="02020603050405020304" pitchFamily="2"/>
              </a:rPr>
              <a:t>en</a:t>
            </a:r>
            <a:r>
              <a:rPr lang="en-US" spc="30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pc="30" dirty="0" err="1">
                <a:solidFill>
                  <a:srgbClr val="08132C"/>
                </a:solidFill>
                <a:latin typeface="Calibri" panose="02020603050405020304" pitchFamily="2"/>
              </a:rPr>
              <a:t>andere</a:t>
            </a:r>
            <a:r>
              <a:rPr lang="en-US" spc="30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pc="30" dirty="0" err="1">
                <a:solidFill>
                  <a:srgbClr val="08132C"/>
                </a:solidFill>
                <a:latin typeface="Calibri" panose="02020603050405020304" pitchFamily="2"/>
              </a:rPr>
              <a:t>ontwikkelingen</a:t>
            </a:r>
            <a:r>
              <a:rPr lang="en-US" spc="30" dirty="0">
                <a:solidFill>
                  <a:srgbClr val="08132C"/>
                </a:solidFill>
                <a:latin typeface="Calibri" panose="02020603050405020304" pitchFamily="2"/>
              </a:rPr>
              <a:t> in Lengel (3)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pc="0" dirty="0">
                <a:solidFill>
                  <a:srgbClr val="08132C"/>
                </a:solidFill>
                <a:latin typeface="Calibri" panose="02020603050405020304" pitchFamily="2"/>
              </a:rPr>
              <a:t>Planning, </a:t>
            </a:r>
            <a:r>
              <a:rPr lang="en-US" spc="0" dirty="0" err="1">
                <a:solidFill>
                  <a:srgbClr val="08132C"/>
                </a:solidFill>
                <a:latin typeface="Calibri" panose="02020603050405020304" pitchFamily="2"/>
              </a:rPr>
              <a:t>snel</a:t>
            </a:r>
            <a:r>
              <a:rPr lang="en-US" spc="0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pc="0" dirty="0" err="1">
                <a:solidFill>
                  <a:srgbClr val="08132C"/>
                </a:solidFill>
                <a:latin typeface="Calibri" panose="02020603050405020304" pitchFamily="2"/>
              </a:rPr>
              <a:t>starten</a:t>
            </a:r>
            <a:r>
              <a:rPr lang="en-US" spc="0" dirty="0">
                <a:solidFill>
                  <a:srgbClr val="08132C"/>
                </a:solidFill>
                <a:latin typeface="Calibri" panose="02020603050405020304" pitchFamily="2"/>
              </a:rPr>
              <a:t> (3)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pc="25" dirty="0" err="1">
                <a:solidFill>
                  <a:srgbClr val="08132C"/>
                </a:solidFill>
                <a:latin typeface="Calibri" panose="02020603050405020304" pitchFamily="2"/>
              </a:rPr>
              <a:t>Woningen</a:t>
            </a:r>
            <a:r>
              <a:rPr lang="en-US" spc="25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pc="25" dirty="0" err="1">
                <a:solidFill>
                  <a:srgbClr val="08132C"/>
                </a:solidFill>
                <a:latin typeface="Calibri" panose="02020603050405020304" pitchFamily="2"/>
              </a:rPr>
              <a:t>voor</a:t>
            </a:r>
            <a:r>
              <a:rPr lang="en-US" spc="25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pc="25" dirty="0" err="1">
                <a:solidFill>
                  <a:srgbClr val="08132C"/>
                </a:solidFill>
                <a:latin typeface="Calibri" panose="02020603050405020304" pitchFamily="2"/>
              </a:rPr>
              <a:t>jongeren</a:t>
            </a:r>
            <a:r>
              <a:rPr lang="en-US" spc="25" dirty="0">
                <a:solidFill>
                  <a:srgbClr val="08132C"/>
                </a:solidFill>
                <a:latin typeface="Calibri" panose="02020603050405020304" pitchFamily="2"/>
              </a:rPr>
              <a:t> (3)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pc="25" dirty="0" err="1">
                <a:solidFill>
                  <a:srgbClr val="08132C"/>
                </a:solidFill>
                <a:latin typeface="Calibri" panose="02020603050405020304" pitchFamily="2"/>
              </a:rPr>
              <a:t>Toewijzing</a:t>
            </a:r>
            <a:r>
              <a:rPr lang="en-US" spc="25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pc="25" dirty="0" err="1">
                <a:solidFill>
                  <a:srgbClr val="08132C"/>
                </a:solidFill>
                <a:latin typeface="Calibri" panose="02020603050405020304" pitchFamily="2"/>
              </a:rPr>
              <a:t>woningen</a:t>
            </a:r>
            <a:r>
              <a:rPr lang="en-US" spc="25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pc="25" dirty="0" err="1">
                <a:solidFill>
                  <a:srgbClr val="08132C"/>
                </a:solidFill>
                <a:latin typeface="Calibri" panose="02020603050405020304" pitchFamily="2"/>
              </a:rPr>
              <a:t>aan</a:t>
            </a:r>
            <a:r>
              <a:rPr lang="en-US" spc="25" dirty="0">
                <a:solidFill>
                  <a:srgbClr val="08132C"/>
                </a:solidFill>
                <a:latin typeface="Calibri" panose="02020603050405020304" pitchFamily="2"/>
              </a:rPr>
              <a:t> eigen </a:t>
            </a:r>
            <a:r>
              <a:rPr lang="en-US" spc="25" dirty="0" err="1">
                <a:solidFill>
                  <a:srgbClr val="08132C"/>
                </a:solidFill>
                <a:latin typeface="Calibri" panose="02020603050405020304" pitchFamily="2"/>
              </a:rPr>
              <a:t>bevolking</a:t>
            </a:r>
            <a:r>
              <a:rPr lang="en-US" spc="25" dirty="0">
                <a:solidFill>
                  <a:srgbClr val="08132C"/>
                </a:solidFill>
                <a:latin typeface="Calibri" panose="02020603050405020304" pitchFamily="2"/>
              </a:rPr>
              <a:t> (3)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pc="25" dirty="0" err="1">
                <a:solidFill>
                  <a:srgbClr val="08132C"/>
                </a:solidFill>
                <a:latin typeface="Calibri" panose="02020603050405020304" pitchFamily="2"/>
              </a:rPr>
              <a:t>Uitleg</a:t>
            </a:r>
            <a:r>
              <a:rPr lang="en-US" spc="25" dirty="0">
                <a:solidFill>
                  <a:srgbClr val="08132C"/>
                </a:solidFill>
                <a:latin typeface="Calibri" panose="02020603050405020304" pitchFamily="2"/>
              </a:rPr>
              <a:t> over de </a:t>
            </a:r>
            <a:r>
              <a:rPr lang="en-US" spc="25" dirty="0" err="1">
                <a:solidFill>
                  <a:srgbClr val="08132C"/>
                </a:solidFill>
                <a:latin typeface="Calibri" panose="02020603050405020304" pitchFamily="2"/>
              </a:rPr>
              <a:t>aanpak</a:t>
            </a:r>
            <a:r>
              <a:rPr lang="en-US" spc="25" dirty="0">
                <a:solidFill>
                  <a:srgbClr val="08132C"/>
                </a:solidFill>
                <a:latin typeface="Calibri" panose="02020603050405020304" pitchFamily="2"/>
              </a:rPr>
              <a:t>, </a:t>
            </a:r>
            <a:r>
              <a:rPr lang="en-US" spc="25" dirty="0" err="1">
                <a:solidFill>
                  <a:srgbClr val="08132C"/>
                </a:solidFill>
                <a:latin typeface="Calibri" panose="02020603050405020304" pitchFamily="2"/>
              </a:rPr>
              <a:t>informatievoorziening</a:t>
            </a:r>
            <a:r>
              <a:rPr lang="en-US" spc="25" dirty="0">
                <a:solidFill>
                  <a:srgbClr val="08132C"/>
                </a:solidFill>
                <a:latin typeface="Calibri" panose="02020603050405020304" pitchFamily="2"/>
              </a:rPr>
              <a:t> (3) </a:t>
            </a:r>
          </a:p>
          <a:p>
            <a:pPr marL="0" marR="0" indent="0" algn="ctr">
              <a:lnSpc>
                <a:spcPts val="1900"/>
              </a:lnSpc>
              <a:spcBef>
                <a:spcPts val="2470"/>
              </a:spcBef>
              <a:spcAft>
                <a:spcPts val="0"/>
              </a:spcAft>
            </a:pPr>
            <a:r>
              <a:rPr lang="en-US" spc="30" dirty="0" err="1">
                <a:solidFill>
                  <a:srgbClr val="08132C"/>
                </a:solidFill>
                <a:latin typeface="Calibri" panose="02020603050405020304" pitchFamily="2"/>
              </a:rPr>
              <a:t>Rekening</a:t>
            </a:r>
            <a:r>
              <a:rPr lang="en-US" spc="30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pc="30" dirty="0" err="1">
                <a:solidFill>
                  <a:srgbClr val="08132C"/>
                </a:solidFill>
                <a:latin typeface="Calibri" panose="02020603050405020304" pitchFamily="2"/>
              </a:rPr>
              <a:t>houden</a:t>
            </a:r>
            <a:r>
              <a:rPr lang="en-US" spc="30" dirty="0">
                <a:solidFill>
                  <a:srgbClr val="08132C"/>
                </a:solidFill>
                <a:latin typeface="Calibri" panose="02020603050405020304" pitchFamily="2"/>
              </a:rPr>
              <a:t> met </a:t>
            </a:r>
            <a:r>
              <a:rPr lang="en-US" spc="30" dirty="0" err="1">
                <a:solidFill>
                  <a:srgbClr val="08132C"/>
                </a:solidFill>
                <a:latin typeface="Calibri" panose="02020603050405020304" pitchFamily="2"/>
              </a:rPr>
              <a:t>omwonenden</a:t>
            </a:r>
            <a:r>
              <a:rPr lang="en-US" spc="30" dirty="0">
                <a:solidFill>
                  <a:srgbClr val="08132C"/>
                </a:solidFill>
                <a:latin typeface="Calibri" panose="02020603050405020304" pitchFamily="2"/>
              </a:rPr>
              <a:t> (2)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pc="0" dirty="0" err="1">
                <a:solidFill>
                  <a:srgbClr val="08132C"/>
                </a:solidFill>
                <a:latin typeface="Calibri" panose="02020603050405020304" pitchFamily="2"/>
              </a:rPr>
              <a:t>Verkeersontsluiting</a:t>
            </a:r>
            <a:r>
              <a:rPr lang="en-US" spc="0" dirty="0">
                <a:solidFill>
                  <a:srgbClr val="08132C"/>
                </a:solidFill>
                <a:latin typeface="Calibri" panose="02020603050405020304" pitchFamily="2"/>
              </a:rPr>
              <a:t> (2)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pc="25" dirty="0">
                <a:solidFill>
                  <a:srgbClr val="08132C"/>
                </a:solidFill>
                <a:latin typeface="Calibri" panose="02020603050405020304" pitchFamily="2"/>
              </a:rPr>
              <a:t>Plan om </a:t>
            </a:r>
            <a:r>
              <a:rPr lang="en-US" spc="25" dirty="0" err="1">
                <a:solidFill>
                  <a:srgbClr val="08132C"/>
                </a:solidFill>
                <a:latin typeface="Calibri" panose="02020603050405020304" pitchFamily="2"/>
              </a:rPr>
              <a:t>afval</a:t>
            </a:r>
            <a:r>
              <a:rPr lang="en-US" spc="25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pc="25" dirty="0" err="1">
                <a:solidFill>
                  <a:srgbClr val="08132C"/>
                </a:solidFill>
                <a:latin typeface="Calibri" panose="02020603050405020304" pitchFamily="2"/>
              </a:rPr>
              <a:t>aan</a:t>
            </a:r>
            <a:r>
              <a:rPr lang="en-US" spc="25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pc="25" dirty="0" err="1">
                <a:solidFill>
                  <a:srgbClr val="08132C"/>
                </a:solidFill>
                <a:latin typeface="Calibri" panose="02020603050405020304" pitchFamily="2"/>
              </a:rPr>
              <a:t>te</a:t>
            </a:r>
            <a:r>
              <a:rPr lang="en-US" spc="25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pc="25" dirty="0" err="1">
                <a:solidFill>
                  <a:srgbClr val="08132C"/>
                </a:solidFill>
                <a:latin typeface="Calibri" panose="02020603050405020304" pitchFamily="2"/>
              </a:rPr>
              <a:t>pakken</a:t>
            </a:r>
            <a:r>
              <a:rPr lang="en-US" spc="25" dirty="0">
                <a:solidFill>
                  <a:srgbClr val="08132C"/>
                </a:solidFill>
                <a:latin typeface="Calibri" panose="02020603050405020304" pitchFamily="2"/>
              </a:rPr>
              <a:t>, </a:t>
            </a:r>
            <a:r>
              <a:rPr lang="en-US" spc="25" dirty="0" err="1">
                <a:solidFill>
                  <a:srgbClr val="08132C"/>
                </a:solidFill>
                <a:latin typeface="Calibri" panose="02020603050405020304" pitchFamily="2"/>
              </a:rPr>
              <a:t>en</a:t>
            </a:r>
            <a:r>
              <a:rPr lang="en-US" spc="25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pc="25" dirty="0" err="1">
                <a:solidFill>
                  <a:srgbClr val="08132C"/>
                </a:solidFill>
                <a:latin typeface="Calibri" panose="02020603050405020304" pitchFamily="2"/>
              </a:rPr>
              <a:t>stallen</a:t>
            </a:r>
            <a:r>
              <a:rPr lang="en-US" spc="25" dirty="0">
                <a:solidFill>
                  <a:srgbClr val="08132C"/>
                </a:solidFill>
                <a:latin typeface="Calibri" panose="02020603050405020304" pitchFamily="2"/>
              </a:rPr>
              <a:t> van </a:t>
            </a:r>
            <a:r>
              <a:rPr lang="en-US" spc="25" dirty="0" err="1">
                <a:solidFill>
                  <a:srgbClr val="08132C"/>
                </a:solidFill>
                <a:latin typeface="Calibri" panose="02020603050405020304" pitchFamily="2"/>
              </a:rPr>
              <a:t>aanhangers</a:t>
            </a:r>
            <a:r>
              <a:rPr lang="en-US" spc="25" dirty="0">
                <a:solidFill>
                  <a:srgbClr val="08132C"/>
                </a:solidFill>
                <a:latin typeface="Calibri" panose="02020603050405020304" pitchFamily="2"/>
              </a:rPr>
              <a:t> (2) </a:t>
            </a:r>
          </a:p>
          <a:p>
            <a:pPr marL="0" marR="0" indent="0" algn="ctr">
              <a:lnSpc>
                <a:spcPts val="1900"/>
              </a:lnSpc>
              <a:spcBef>
                <a:spcPts val="4630"/>
              </a:spcBef>
              <a:spcAft>
                <a:spcPts val="0"/>
              </a:spcAft>
            </a:pPr>
            <a:r>
              <a:rPr lang="en-US" spc="15" dirty="0" err="1">
                <a:solidFill>
                  <a:srgbClr val="08132C"/>
                </a:solidFill>
                <a:latin typeface="Calibri" panose="02020603050405020304" pitchFamily="2"/>
              </a:rPr>
              <a:t>Bosmanhuus</a:t>
            </a:r>
            <a:r>
              <a:rPr lang="en-US" spc="15" dirty="0">
                <a:solidFill>
                  <a:srgbClr val="08132C"/>
                </a:solidFill>
                <a:latin typeface="Calibri" panose="02020603050405020304" pitchFamily="2"/>
              </a:rPr>
              <a:t> = centrum Lengel, </a:t>
            </a:r>
            <a:r>
              <a:rPr lang="en-US" u="sng" spc="15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u="sng" spc="15" dirty="0" err="1">
                <a:solidFill>
                  <a:srgbClr val="08132C"/>
                </a:solidFill>
                <a:latin typeface="Calibri" panose="02020603050405020304" pitchFamily="2"/>
              </a:rPr>
              <a:t>maak</a:t>
            </a:r>
            <a:r>
              <a:rPr lang="en-US" u="sng" spc="15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u="sng" spc="15" dirty="0" err="1">
                <a:solidFill>
                  <a:srgbClr val="08132C"/>
                </a:solidFill>
                <a:latin typeface="Calibri" panose="02020603050405020304" pitchFamily="2"/>
              </a:rPr>
              <a:t>winkels</a:t>
            </a:r>
            <a:r>
              <a:rPr lang="en-US" u="sng" spc="15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u="sng" spc="15" dirty="0" err="1">
                <a:solidFill>
                  <a:srgbClr val="08132C"/>
                </a:solidFill>
                <a:latin typeface="Calibri" panose="02020603050405020304" pitchFamily="2"/>
              </a:rPr>
              <a:t>en</a:t>
            </a:r>
            <a:r>
              <a:rPr lang="en-US" u="sng" spc="15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u="sng" spc="15" dirty="0" err="1">
                <a:solidFill>
                  <a:srgbClr val="08132C"/>
                </a:solidFill>
                <a:latin typeface="Calibri" panose="02020603050405020304" pitchFamily="2"/>
              </a:rPr>
              <a:t>gezondheidscentrum</a:t>
            </a:r>
            <a:r>
              <a:rPr lang="en-US" u="sng" spc="15" dirty="0">
                <a:solidFill>
                  <a:srgbClr val="08132C"/>
                </a:solidFill>
                <a:latin typeface="Calibri" panose="02020603050405020304" pitchFamily="2"/>
              </a:rPr>
              <a:t> op “</a:t>
            </a:r>
            <a:r>
              <a:rPr lang="en-US" u="sng" spc="15" dirty="0" err="1">
                <a:solidFill>
                  <a:srgbClr val="08132C"/>
                </a:solidFill>
                <a:latin typeface="Calibri" panose="02020603050405020304" pitchFamily="2"/>
              </a:rPr>
              <a:t>kinderwagenterrein</a:t>
            </a:r>
            <a:r>
              <a:rPr lang="en-US" u="sng" spc="15" dirty="0">
                <a:solidFill>
                  <a:srgbClr val="08132C"/>
                </a:solidFill>
                <a:latin typeface="Calibri" panose="02020603050405020304" pitchFamily="2"/>
              </a:rPr>
              <a:t>” (1)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190"/>
              </a:spcAft>
            </a:pPr>
            <a:r>
              <a:rPr lang="en-US" spc="0" dirty="0" err="1">
                <a:solidFill>
                  <a:srgbClr val="08132C"/>
                </a:solidFill>
                <a:latin typeface="Calibri" panose="02020603050405020304" pitchFamily="2"/>
              </a:rPr>
              <a:t>Fasering</a:t>
            </a:r>
            <a:r>
              <a:rPr lang="en-US" spc="0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pc="0" dirty="0" err="1">
                <a:solidFill>
                  <a:srgbClr val="08132C"/>
                </a:solidFill>
                <a:latin typeface="Calibri" panose="02020603050405020304" pitchFamily="2"/>
              </a:rPr>
              <a:t>plannen</a:t>
            </a:r>
            <a:r>
              <a:rPr lang="en-US" spc="0" dirty="0">
                <a:solidFill>
                  <a:srgbClr val="08132C"/>
                </a:solidFill>
                <a:latin typeface="Calibri" panose="02020603050405020304" pitchFamily="2"/>
              </a:rPr>
              <a:t> (1) 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0"/>
          </p:nvPr>
        </p:nvSpPr>
        <p:spPr>
          <a:xfrm>
            <a:off x="6958330" y="6097271"/>
            <a:ext cx="1149350" cy="274320"/>
          </a:xfrm>
          <a:prstGeom prst="rect">
            <a:avLst/>
          </a:prstGeom>
          <a:noFill/>
          <a:ln w="12065" cmpd="sng">
            <a:solidFill>
              <a:srgbClr val="424446"/>
            </a:solidFill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ctr">
              <a:lnSpc>
                <a:spcPts val="1800"/>
              </a:lnSpc>
              <a:spcAft>
                <a:spcPts val="120"/>
              </a:spcAft>
            </a:pPr>
            <a:r>
              <a:rPr lang="en-US" sz="1800" spc="0" dirty="0" err="1">
                <a:solidFill>
                  <a:srgbClr val="08132C"/>
                </a:solidFill>
                <a:latin typeface="Calibri" panose="02020603050405020304" pitchFamily="2"/>
              </a:rPr>
              <a:t>Wijkbus</a:t>
            </a:r>
            <a:r>
              <a:rPr lang="en-US" sz="1800" spc="0" dirty="0">
                <a:solidFill>
                  <a:srgbClr val="08132C"/>
                </a:solidFill>
                <a:latin typeface="Calibri" panose="02020603050405020304" pitchFamily="2"/>
              </a:rPr>
              <a:t> (1) 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0"/>
          </p:nvPr>
        </p:nvSpPr>
        <p:spPr>
          <a:xfrm>
            <a:off x="6087110" y="6492240"/>
            <a:ext cx="2938145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ctr">
              <a:lnSpc>
                <a:spcPts val="1600"/>
              </a:lnSpc>
              <a:spcAft>
                <a:spcPts val="120"/>
              </a:spcAft>
            </a:pPr>
            <a:r>
              <a:rPr lang="en-US" sz="1800" spc="25">
                <a:solidFill>
                  <a:srgbClr val="08132C"/>
                </a:solidFill>
                <a:latin typeface="Calibri" panose="02020603050405020304" pitchFamily="2"/>
              </a:rPr>
              <a:t>Minder groen, meer huizen (1) 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0"/>
          </p:nvPr>
        </p:nvSpPr>
        <p:spPr>
          <a:xfrm>
            <a:off x="6379210" y="6790690"/>
            <a:ext cx="2307590" cy="265430"/>
          </a:xfrm>
          <a:prstGeom prst="rect">
            <a:avLst/>
          </a:prstGeom>
          <a:noFill/>
          <a:ln w="12065" cmpd="sng">
            <a:solidFill>
              <a:srgbClr val="48D037"/>
            </a:solidFill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ctr">
              <a:lnSpc>
                <a:spcPts val="1400"/>
              </a:lnSpc>
              <a:spcAft>
                <a:spcPts val="500"/>
              </a:spcAft>
            </a:pPr>
            <a:r>
              <a:rPr lang="en-US" sz="1800" spc="25">
                <a:solidFill>
                  <a:srgbClr val="08132C"/>
                </a:solidFill>
                <a:latin typeface="Calibri" panose="02020603050405020304" pitchFamily="2"/>
              </a:rPr>
              <a:t>Gebied voor honden (1) 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idx="10"/>
          </p:nvPr>
        </p:nvSpPr>
        <p:spPr>
          <a:xfrm>
            <a:off x="5623560" y="7056120"/>
            <a:ext cx="3818890" cy="262255"/>
          </a:xfrm>
          <a:prstGeom prst="rect">
            <a:avLst/>
          </a:prstGeom>
          <a:noFill/>
          <a:ln w="12065" cmpd="sng">
            <a:solidFill>
              <a:srgbClr val="48D037"/>
            </a:solidFill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ctr">
              <a:lnSpc>
                <a:spcPts val="1500"/>
              </a:lnSpc>
              <a:spcAft>
                <a:spcPts val="405"/>
              </a:spcAft>
            </a:pPr>
            <a:r>
              <a:rPr lang="en-US" sz="1800" spc="10">
                <a:solidFill>
                  <a:srgbClr val="08132C"/>
                </a:solidFill>
                <a:latin typeface="Calibri" panose="02020603050405020304" pitchFamily="2"/>
              </a:rPr>
              <a:t>Knarrenhof naar centrum De Bongerd (1) 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0"/>
          </p:nvPr>
        </p:nvSpPr>
        <p:spPr>
          <a:xfrm>
            <a:off x="2965450" y="7318375"/>
            <a:ext cx="9144000" cy="231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ctr">
              <a:lnSpc>
                <a:spcPts val="1700"/>
              </a:lnSpc>
              <a:spcAft>
                <a:spcPts val="120"/>
              </a:spcAft>
            </a:pPr>
            <a:r>
              <a:rPr lang="en-US" sz="1800" spc="25">
                <a:solidFill>
                  <a:srgbClr val="08132C"/>
                </a:solidFill>
                <a:latin typeface="Calibri" panose="02020603050405020304" pitchFamily="2"/>
              </a:rPr>
              <a:t>Regenwater in eigen tuin opvangen (1) 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idx="10"/>
          </p:nvPr>
        </p:nvSpPr>
        <p:spPr>
          <a:xfrm>
            <a:off x="6102350" y="7550150"/>
            <a:ext cx="2922905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>
            <a:normAutofit fontScale="95000"/>
          </a:bodyPr>
          <a:lstStyle/>
          <a:p>
            <a:pPr marL="0" marR="0" indent="0" algn="ctr">
              <a:lnSpc>
                <a:spcPts val="1500"/>
              </a:lnSpc>
              <a:spcAft>
                <a:spcPts val="0"/>
              </a:spcAft>
            </a:pPr>
            <a:r>
              <a:rPr lang="en-US" sz="1800" spc="25">
                <a:solidFill>
                  <a:srgbClr val="08132C"/>
                </a:solidFill>
                <a:latin typeface="Calibri" panose="02020603050405020304" pitchFamily="2"/>
              </a:rPr>
              <a:t>Geen projectontwikkelaars (1) 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idx="10"/>
          </p:nvPr>
        </p:nvSpPr>
        <p:spPr>
          <a:xfrm>
            <a:off x="6102350" y="7863840"/>
            <a:ext cx="2922905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ctr">
              <a:lnSpc>
                <a:spcPts val="1200"/>
              </a:lnSpc>
              <a:spcAft>
                <a:spcPts val="120"/>
              </a:spcAft>
            </a:pPr>
            <a:r>
              <a:rPr lang="en-US" sz="1800" spc="25">
                <a:solidFill>
                  <a:srgbClr val="08132C"/>
                </a:solidFill>
                <a:latin typeface="Calibri" panose="02020603050405020304" pitchFamily="2"/>
              </a:rPr>
              <a:t>Brievenbus bij Dorpshuis (1) 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idx="10"/>
          </p:nvPr>
        </p:nvSpPr>
        <p:spPr>
          <a:xfrm>
            <a:off x="6087110" y="8150225"/>
            <a:ext cx="2938145" cy="2711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ctr">
              <a:lnSpc>
                <a:spcPts val="1300"/>
              </a:lnSpc>
              <a:spcAft>
                <a:spcPts val="425"/>
              </a:spcAft>
            </a:pPr>
            <a:r>
              <a:rPr lang="en-US" sz="1800" spc="0">
                <a:solidFill>
                  <a:srgbClr val="08132C"/>
                </a:solidFill>
                <a:latin typeface="Calibri" panose="02020603050405020304" pitchFamily="2"/>
              </a:rPr>
              <a:t>Snelheid handhaven (1) 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idx="10"/>
          </p:nvPr>
        </p:nvSpPr>
        <p:spPr>
          <a:xfrm>
            <a:off x="2965450" y="8421370"/>
            <a:ext cx="9144000" cy="18656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ctr">
              <a:lnSpc>
                <a:spcPts val="1600"/>
              </a:lnSpc>
              <a:spcAft>
                <a:spcPts val="0"/>
              </a:spcAft>
            </a:pPr>
            <a:r>
              <a:rPr lang="en-US" sz="1800" spc="0">
                <a:solidFill>
                  <a:srgbClr val="08132C"/>
                </a:solidFill>
                <a:latin typeface="Calibri" panose="02020603050405020304" pitchFamily="2"/>
              </a:rPr>
              <a:t>Speelplaats (1) </a:t>
            </a:r>
          </a:p>
          <a:p>
            <a:pPr marL="0" marR="0" indent="0" algn="ctr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spc="0">
                <a:solidFill>
                  <a:srgbClr val="08132C"/>
                </a:solidFill>
                <a:latin typeface="Calibri" panose="02020603050405020304" pitchFamily="2"/>
              </a:rPr>
              <a:t>Bereikbaarheid (1) </a:t>
            </a:r>
          </a:p>
          <a:p>
            <a:pPr marL="0" marR="0" indent="0" algn="ctr">
              <a:lnSpc>
                <a:spcPts val="1800"/>
              </a:lnSpc>
              <a:spcBef>
                <a:spcPts val="330"/>
              </a:spcBef>
              <a:spcAft>
                <a:spcPts val="0"/>
              </a:spcAft>
            </a:pPr>
            <a:r>
              <a:rPr lang="en-US" sz="1800" spc="30">
                <a:solidFill>
                  <a:srgbClr val="08132C"/>
                </a:solidFill>
                <a:latin typeface="Calibri" panose="02020603050405020304" pitchFamily="2"/>
              </a:rPr>
              <a:t>Galamaschool sneller verhuizen (1) </a:t>
            </a:r>
          </a:p>
          <a:p>
            <a:pPr marL="0" marR="0" indent="0" algn="ctr">
              <a:lnSpc>
                <a:spcPts val="1800"/>
              </a:lnSpc>
              <a:spcBef>
                <a:spcPts val="330"/>
              </a:spcBef>
              <a:spcAft>
                <a:spcPts val="0"/>
              </a:spcAft>
            </a:pPr>
            <a:r>
              <a:rPr lang="en-US" sz="1800" spc="0">
                <a:solidFill>
                  <a:srgbClr val="08132C"/>
                </a:solidFill>
                <a:latin typeface="Calibri" panose="02020603050405020304" pitchFamily="2"/>
              </a:rPr>
              <a:t>Groenonderhoud (2) </a:t>
            </a:r>
          </a:p>
          <a:p>
            <a:pPr marL="0" marR="0" indent="0" algn="ctr">
              <a:lnSpc>
                <a:spcPts val="1900"/>
              </a:lnSpc>
              <a:spcBef>
                <a:spcPts val="330"/>
              </a:spcBef>
              <a:spcAft>
                <a:spcPts val="0"/>
              </a:spcAft>
            </a:pPr>
            <a:r>
              <a:rPr lang="en-US" sz="1800" spc="30">
                <a:solidFill>
                  <a:srgbClr val="08132C"/>
                </a:solidFill>
                <a:latin typeface="Calibri" panose="02020603050405020304" pitchFamily="2"/>
              </a:rPr>
              <a:t>Woningbouw voor Lengel, zie Lengel als zelfstandig dorp (1)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spc="30">
                <a:solidFill>
                  <a:srgbClr val="08132C"/>
                </a:solidFill>
                <a:latin typeface="Calibri" panose="02020603050405020304" pitchFamily="2"/>
              </a:rPr>
              <a:t>Parkeren in het gebied oplossen (1) | Minder parkeerplaatsen (1)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120"/>
              </a:spcAft>
            </a:pPr>
            <a:r>
              <a:rPr lang="en-US" sz="1800" spc="25">
                <a:solidFill>
                  <a:srgbClr val="08132C"/>
                </a:solidFill>
                <a:latin typeface="Calibri" panose="02020603050405020304" pitchFamily="2"/>
              </a:rPr>
              <a:t>Hittestress op bedrijventerrein verminderen (1) </a:t>
            </a:r>
          </a:p>
        </p:txBody>
      </p:sp>
      <p:cxnSp>
        <p:nvCxnSpPr>
          <p:cNvPr id="13" name="Rechte verbindingslijn 12"/>
          <p:cNvCxnSpPr/>
          <p:nvPr/>
        </p:nvCxnSpPr>
        <p:spPr>
          <a:xfrm>
            <a:off x="6063932" y="6465693"/>
            <a:ext cx="2938145" cy="0"/>
          </a:xfrm>
          <a:prstGeom prst="line">
            <a:avLst/>
          </a:prstGeom>
          <a:ln w="12065" cmpd="sng">
            <a:solidFill>
              <a:srgbClr val="424446"/>
            </a:solidFill>
          </a:ln>
        </p:spPr>
      </p:cxnSp>
      <p:cxnSp>
        <p:nvCxnSpPr>
          <p:cNvPr id="14" name="Rechte verbindingslijn 13"/>
          <p:cNvCxnSpPr/>
          <p:nvPr/>
        </p:nvCxnSpPr>
        <p:spPr>
          <a:xfrm>
            <a:off x="6087110" y="6766560"/>
            <a:ext cx="2938145" cy="0"/>
          </a:xfrm>
          <a:prstGeom prst="line">
            <a:avLst/>
          </a:prstGeom>
          <a:ln w="42545" cmpd="dbl">
            <a:solidFill>
              <a:srgbClr val="424446"/>
            </a:solidFill>
          </a:ln>
        </p:spPr>
      </p:cxnSp>
      <p:cxnSp>
        <p:nvCxnSpPr>
          <p:cNvPr id="15" name="Rechte verbindingslijn 14"/>
          <p:cNvCxnSpPr/>
          <p:nvPr/>
        </p:nvCxnSpPr>
        <p:spPr>
          <a:xfrm>
            <a:off x="6087110" y="6492240"/>
            <a:ext cx="0" cy="274320"/>
          </a:xfrm>
          <a:prstGeom prst="line">
            <a:avLst/>
          </a:prstGeom>
          <a:ln w="12065" cmpd="sng">
            <a:solidFill>
              <a:srgbClr val="424446"/>
            </a:solidFill>
          </a:ln>
        </p:spPr>
      </p:cxnSp>
      <p:cxnSp>
        <p:nvCxnSpPr>
          <p:cNvPr id="16" name="Rechte verbindingslijn 15"/>
          <p:cNvCxnSpPr/>
          <p:nvPr/>
        </p:nvCxnSpPr>
        <p:spPr>
          <a:xfrm>
            <a:off x="9025255" y="6492240"/>
            <a:ext cx="0" cy="274320"/>
          </a:xfrm>
          <a:prstGeom prst="line">
            <a:avLst/>
          </a:prstGeom>
          <a:ln w="12065" cmpd="sng">
            <a:solidFill>
              <a:srgbClr val="424446"/>
            </a:solidFill>
          </a:ln>
        </p:spPr>
      </p:cxnSp>
      <p:cxnSp>
        <p:nvCxnSpPr>
          <p:cNvPr id="17" name="Rechte verbindingslijn 16"/>
          <p:cNvCxnSpPr/>
          <p:nvPr/>
        </p:nvCxnSpPr>
        <p:spPr>
          <a:xfrm>
            <a:off x="6102350" y="7550150"/>
            <a:ext cx="2922905" cy="0"/>
          </a:xfrm>
          <a:prstGeom prst="line">
            <a:avLst/>
          </a:prstGeom>
          <a:ln w="12065" cmpd="sng">
            <a:solidFill>
              <a:srgbClr val="424446"/>
            </a:solidFill>
          </a:ln>
        </p:spPr>
      </p:cxnSp>
      <p:cxnSp>
        <p:nvCxnSpPr>
          <p:cNvPr id="18" name="Rechte verbindingslijn 17"/>
          <p:cNvCxnSpPr/>
          <p:nvPr/>
        </p:nvCxnSpPr>
        <p:spPr>
          <a:xfrm>
            <a:off x="6102350" y="7824470"/>
            <a:ext cx="2922905" cy="0"/>
          </a:xfrm>
          <a:prstGeom prst="line">
            <a:avLst/>
          </a:prstGeom>
          <a:ln w="64135" cmpd="dbl">
            <a:solidFill>
              <a:srgbClr val="424446"/>
            </a:solidFill>
          </a:ln>
        </p:spPr>
      </p:cxnSp>
      <p:cxnSp>
        <p:nvCxnSpPr>
          <p:cNvPr id="19" name="Rechte verbindingslijn 18"/>
          <p:cNvCxnSpPr/>
          <p:nvPr/>
        </p:nvCxnSpPr>
        <p:spPr>
          <a:xfrm>
            <a:off x="6102350" y="7550150"/>
            <a:ext cx="0" cy="274320"/>
          </a:xfrm>
          <a:prstGeom prst="line">
            <a:avLst/>
          </a:prstGeom>
          <a:ln w="12065" cmpd="sng">
            <a:solidFill>
              <a:srgbClr val="424446"/>
            </a:solidFill>
          </a:ln>
        </p:spPr>
      </p:cxnSp>
      <p:cxnSp>
        <p:nvCxnSpPr>
          <p:cNvPr id="20" name="Rechte verbindingslijn 19"/>
          <p:cNvCxnSpPr/>
          <p:nvPr/>
        </p:nvCxnSpPr>
        <p:spPr>
          <a:xfrm>
            <a:off x="9025255" y="7550150"/>
            <a:ext cx="0" cy="274320"/>
          </a:xfrm>
          <a:prstGeom prst="line">
            <a:avLst/>
          </a:prstGeom>
          <a:ln w="12065" cmpd="sng">
            <a:solidFill>
              <a:srgbClr val="424446"/>
            </a:solidFill>
          </a:ln>
        </p:spPr>
      </p:cxnSp>
      <p:cxnSp>
        <p:nvCxnSpPr>
          <p:cNvPr id="21" name="Rechte verbindingslijn 20"/>
          <p:cNvCxnSpPr/>
          <p:nvPr/>
        </p:nvCxnSpPr>
        <p:spPr>
          <a:xfrm>
            <a:off x="6102350" y="7824470"/>
            <a:ext cx="2922905" cy="0"/>
          </a:xfrm>
          <a:prstGeom prst="line">
            <a:avLst/>
          </a:prstGeom>
          <a:ln w="64135" cmpd="dbl">
            <a:solidFill>
              <a:srgbClr val="48D037"/>
            </a:solidFill>
          </a:ln>
        </p:spPr>
      </p:cxnSp>
      <p:cxnSp>
        <p:nvCxnSpPr>
          <p:cNvPr id="22" name="Rechte verbindingslijn 21"/>
          <p:cNvCxnSpPr/>
          <p:nvPr/>
        </p:nvCxnSpPr>
        <p:spPr>
          <a:xfrm>
            <a:off x="6102350" y="8138160"/>
            <a:ext cx="2922905" cy="0"/>
          </a:xfrm>
          <a:prstGeom prst="line">
            <a:avLst/>
          </a:prstGeom>
          <a:ln w="36830" cmpd="dbl">
            <a:solidFill>
              <a:srgbClr val="48D037"/>
            </a:solidFill>
          </a:ln>
        </p:spPr>
      </p:cxnSp>
      <p:cxnSp>
        <p:nvCxnSpPr>
          <p:cNvPr id="23" name="Rechte verbindingslijn 22"/>
          <p:cNvCxnSpPr/>
          <p:nvPr/>
        </p:nvCxnSpPr>
        <p:spPr>
          <a:xfrm>
            <a:off x="6102350" y="7863840"/>
            <a:ext cx="0" cy="274320"/>
          </a:xfrm>
          <a:prstGeom prst="line">
            <a:avLst/>
          </a:prstGeom>
          <a:ln w="12065" cmpd="sng">
            <a:solidFill>
              <a:srgbClr val="48D037"/>
            </a:solidFill>
          </a:ln>
        </p:spPr>
      </p:cxnSp>
      <p:cxnSp>
        <p:nvCxnSpPr>
          <p:cNvPr id="24" name="Rechte verbindingslijn 23"/>
          <p:cNvCxnSpPr/>
          <p:nvPr/>
        </p:nvCxnSpPr>
        <p:spPr>
          <a:xfrm>
            <a:off x="9025255" y="7863840"/>
            <a:ext cx="0" cy="274320"/>
          </a:xfrm>
          <a:prstGeom prst="line">
            <a:avLst/>
          </a:prstGeom>
          <a:ln w="12065" cmpd="sng">
            <a:solidFill>
              <a:srgbClr val="48D037"/>
            </a:solidFill>
          </a:ln>
        </p:spPr>
      </p:cxnSp>
      <p:cxnSp>
        <p:nvCxnSpPr>
          <p:cNvPr id="25" name="Rechte verbindingslijn 24"/>
          <p:cNvCxnSpPr/>
          <p:nvPr/>
        </p:nvCxnSpPr>
        <p:spPr>
          <a:xfrm>
            <a:off x="6063932" y="8138160"/>
            <a:ext cx="2938145" cy="0"/>
          </a:xfrm>
          <a:prstGeom prst="line">
            <a:avLst/>
          </a:prstGeom>
          <a:ln w="36830" cmpd="dbl">
            <a:solidFill>
              <a:srgbClr val="424446"/>
            </a:solidFill>
          </a:ln>
        </p:spPr>
      </p:cxnSp>
      <p:cxnSp>
        <p:nvCxnSpPr>
          <p:cNvPr id="26" name="Rechte verbindingslijn 25"/>
          <p:cNvCxnSpPr/>
          <p:nvPr/>
        </p:nvCxnSpPr>
        <p:spPr>
          <a:xfrm>
            <a:off x="6087110" y="8421370"/>
            <a:ext cx="2938145" cy="0"/>
          </a:xfrm>
          <a:prstGeom prst="line">
            <a:avLst/>
          </a:prstGeom>
          <a:ln w="12065" cmpd="sng">
            <a:solidFill>
              <a:srgbClr val="424446"/>
            </a:solidFill>
          </a:ln>
        </p:spPr>
      </p:cxnSp>
      <p:cxnSp>
        <p:nvCxnSpPr>
          <p:cNvPr id="27" name="Rechte verbindingslijn 26"/>
          <p:cNvCxnSpPr/>
          <p:nvPr/>
        </p:nvCxnSpPr>
        <p:spPr>
          <a:xfrm>
            <a:off x="6087110" y="8150225"/>
            <a:ext cx="0" cy="271145"/>
          </a:xfrm>
          <a:prstGeom prst="line">
            <a:avLst/>
          </a:prstGeom>
          <a:ln w="12065" cmpd="sng">
            <a:solidFill>
              <a:srgbClr val="424446"/>
            </a:solidFill>
          </a:ln>
        </p:spPr>
      </p:cxnSp>
      <p:cxnSp>
        <p:nvCxnSpPr>
          <p:cNvPr id="28" name="Rechte verbindingslijn 27"/>
          <p:cNvCxnSpPr/>
          <p:nvPr/>
        </p:nvCxnSpPr>
        <p:spPr>
          <a:xfrm>
            <a:off x="9025255" y="8150225"/>
            <a:ext cx="0" cy="271145"/>
          </a:xfrm>
          <a:prstGeom prst="line">
            <a:avLst/>
          </a:prstGeom>
          <a:ln w="12065" cmpd="sng">
            <a:solidFill>
              <a:srgbClr val="424446"/>
            </a:solidFill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0"/>
          </p:nvPr>
        </p:nvSpPr>
        <p:spPr>
          <a:xfrm>
            <a:off x="421640" y="1193800"/>
            <a:ext cx="11950700" cy="8718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3025" rIns="0" bIns="0" anchor="t">
            <a:normAutofit fontScale="95000"/>
          </a:bodyPr>
          <a:lstStyle/>
          <a:p>
            <a:pPr marL="0" marR="0" indent="0" algn="r">
              <a:lnSpc>
                <a:spcPts val="4900"/>
              </a:lnSpc>
              <a:spcAft>
                <a:spcPts val="1345"/>
              </a:spcAft>
            </a:pPr>
            <a:r>
              <a:rPr lang="en-US" sz="4800" spc="75">
                <a:solidFill>
                  <a:srgbClr val="1A2029"/>
                </a:solidFill>
                <a:latin typeface="Calibri" panose="02020603050405020304" pitchFamily="2"/>
              </a:rPr>
              <a:t>Verdere wensen/ideeën/zorgen/aanbevelingen?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0"/>
          </p:nvPr>
        </p:nvSpPr>
        <p:spPr>
          <a:xfrm>
            <a:off x="421640" y="2065655"/>
            <a:ext cx="11950700" cy="22974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/>
          <a:lstStyle/>
          <a:p>
            <a:pPr marL="0" marR="0" indent="0" algn="just">
              <a:lnSpc>
                <a:spcPts val="2900"/>
              </a:lnSpc>
              <a:spcAft>
                <a:spcPts val="0"/>
              </a:spcAft>
            </a:pPr>
            <a:r>
              <a:rPr lang="en-US" sz="2400" spc="0" dirty="0">
                <a:solidFill>
                  <a:srgbClr val="000000"/>
                </a:solidFill>
                <a:latin typeface="Calibri" panose="02020603050405020304" pitchFamily="2"/>
              </a:rPr>
              <a:t>• </a:t>
            </a:r>
          </a:p>
          <a:p>
            <a:pPr marL="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 dirty="0">
                <a:solidFill>
                  <a:srgbClr val="000000"/>
                </a:solidFill>
                <a:latin typeface="Calibri" panose="02020603050405020304" pitchFamily="2"/>
              </a:rPr>
              <a:t>• </a:t>
            </a:r>
          </a:p>
          <a:p>
            <a:pPr marL="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 dirty="0">
                <a:solidFill>
                  <a:srgbClr val="000000"/>
                </a:solidFill>
                <a:latin typeface="Calibri" panose="02020603050405020304" pitchFamily="2"/>
              </a:rPr>
              <a:t>• </a:t>
            </a:r>
          </a:p>
          <a:p>
            <a:pPr marL="0" marR="0" indent="0" algn="just">
              <a:lnSpc>
                <a:spcPts val="2900"/>
              </a:lnSpc>
              <a:spcBef>
                <a:spcPts val="0"/>
              </a:spcBef>
              <a:spcAft>
                <a:spcPts val="6505"/>
              </a:spcAft>
            </a:pPr>
            <a:r>
              <a:rPr lang="en-US" sz="2400" spc="0" dirty="0">
                <a:solidFill>
                  <a:srgbClr val="000000"/>
                </a:solidFill>
                <a:latin typeface="Calibri" panose="02020603050405020304" pitchFamily="2"/>
              </a:rPr>
              <a:t>• 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0"/>
          </p:nvPr>
        </p:nvSpPr>
        <p:spPr>
          <a:xfrm>
            <a:off x="475614" y="4363085"/>
            <a:ext cx="13078154" cy="8718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0" rIns="0" bIns="0" anchor="t">
            <a:normAutofit fontScale="95000"/>
          </a:bodyPr>
          <a:lstStyle/>
          <a:p>
            <a:pPr marL="0" marR="0" indent="0" algn="l">
              <a:lnSpc>
                <a:spcPts val="1900"/>
              </a:lnSpc>
              <a:spcAft>
                <a:spcPts val="20"/>
              </a:spcAft>
              <a:tabLst>
                <a:tab pos="8321040" algn="r"/>
              </a:tabLst>
            </a:pPr>
            <a:r>
              <a:rPr lang="en-US" sz="2800" spc="0" dirty="0">
                <a:solidFill>
                  <a:srgbClr val="000000"/>
                </a:solidFill>
                <a:latin typeface="Calibri" panose="02020603050405020304" pitchFamily="2"/>
              </a:rPr>
              <a:t>U </a:t>
            </a:r>
            <a:r>
              <a:rPr lang="en-US" sz="2800" spc="0" dirty="0" err="1">
                <a:solidFill>
                  <a:srgbClr val="000000"/>
                </a:solidFill>
                <a:latin typeface="Calibri" panose="02020603050405020304" pitchFamily="2"/>
              </a:rPr>
              <a:t>kunt</a:t>
            </a:r>
            <a:r>
              <a:rPr lang="en-US" sz="2800" spc="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800" spc="0" dirty="0" err="1">
                <a:solidFill>
                  <a:srgbClr val="000000"/>
                </a:solidFill>
                <a:latin typeface="Calibri" panose="02020603050405020304" pitchFamily="2"/>
              </a:rPr>
              <a:t>ook</a:t>
            </a:r>
            <a:r>
              <a:rPr lang="en-US" sz="2800" spc="0" dirty="0">
                <a:solidFill>
                  <a:srgbClr val="000000"/>
                </a:solidFill>
                <a:latin typeface="Calibri" panose="02020603050405020304" pitchFamily="2"/>
              </a:rPr>
              <a:t> later via de mail </a:t>
            </a:r>
            <a:r>
              <a:rPr lang="en-US" sz="2800" spc="0" dirty="0" err="1">
                <a:solidFill>
                  <a:srgbClr val="000000"/>
                </a:solidFill>
                <a:latin typeface="Calibri" panose="02020603050405020304" pitchFamily="2"/>
              </a:rPr>
              <a:t>reageren</a:t>
            </a:r>
            <a:r>
              <a:rPr lang="en-US" sz="2800" spc="0" dirty="0">
                <a:solidFill>
                  <a:srgbClr val="000000"/>
                </a:solidFill>
                <a:latin typeface="Calibri" panose="02020603050405020304" pitchFamily="2"/>
              </a:rPr>
              <a:t>, via </a:t>
            </a:r>
            <a:r>
              <a:rPr lang="en-US" sz="2800" spc="0" dirty="0" err="1">
                <a:solidFill>
                  <a:srgbClr val="000000"/>
                </a:solidFill>
                <a:latin typeface="Calibri" panose="02020603050405020304" pitchFamily="2"/>
              </a:rPr>
              <a:t>mailadres</a:t>
            </a:r>
            <a:r>
              <a:rPr lang="en-US" sz="2800" spc="0" dirty="0">
                <a:solidFill>
                  <a:srgbClr val="000000"/>
                </a:solidFill>
                <a:latin typeface="Calibri" panose="02020603050405020304" pitchFamily="2"/>
              </a:rPr>
              <a:t>: oostkijktvooruit@montferland.info </a:t>
            </a:r>
          </a:p>
          <a:p>
            <a:pPr marL="0" marR="0" indent="0" algn="l">
              <a:lnSpc>
                <a:spcPts val="1900"/>
              </a:lnSpc>
              <a:spcAft>
                <a:spcPts val="20"/>
              </a:spcAft>
              <a:tabLst>
                <a:tab pos="8321040" algn="r"/>
              </a:tabLst>
            </a:pPr>
            <a:endParaRPr lang="en-US" sz="2800" dirty="0">
              <a:solidFill>
                <a:srgbClr val="000000"/>
              </a:solidFill>
              <a:latin typeface="Calibri" panose="02020603050405020304" pitchFamily="2"/>
            </a:endParaRPr>
          </a:p>
          <a:p>
            <a:pPr marL="0" marR="0" indent="0" algn="l">
              <a:lnSpc>
                <a:spcPts val="1900"/>
              </a:lnSpc>
              <a:spcAft>
                <a:spcPts val="20"/>
              </a:spcAft>
              <a:tabLst>
                <a:tab pos="8321040" algn="r"/>
              </a:tabLst>
            </a:pPr>
            <a:endParaRPr lang="en-US" sz="2800" spc="0" dirty="0">
              <a:solidFill>
                <a:srgbClr val="000000"/>
              </a:solidFill>
              <a:latin typeface="Calibri" panose="02020603050405020304" pitchFamily="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0987E8A3-2DF8-2149-3897-CE25154DA3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06"/>
            <a:ext cx="15120938" cy="9665600"/>
          </a:xfrm>
          <a:prstGeom prst="rect">
            <a:avLst/>
          </a:prstGeom>
        </p:spPr>
      </p:pic>
      <p:sp>
        <p:nvSpPr>
          <p:cNvPr id="2" name="Tijdelijke aanduiding voor tekst 1"/>
          <p:cNvSpPr>
            <a:spLocks noGrp="1"/>
          </p:cNvSpPr>
          <p:nvPr>
            <p:ph type="body" idx="10"/>
          </p:nvPr>
        </p:nvSpPr>
        <p:spPr>
          <a:xfrm>
            <a:off x="466089" y="2412205"/>
            <a:ext cx="12482994" cy="632009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2725" rIns="0" bIns="0" anchor="t">
            <a:normAutofit fontScale="95000"/>
          </a:bodyPr>
          <a:lstStyle/>
          <a:p>
            <a:pPr marL="45720" marR="0" indent="0" algn="l">
              <a:lnSpc>
                <a:spcPts val="4900"/>
              </a:lnSpc>
              <a:spcAft>
                <a:spcPts val="0"/>
              </a:spcAft>
            </a:pPr>
            <a:r>
              <a:rPr lang="en-US" sz="4800" spc="-95" dirty="0" err="1">
                <a:solidFill>
                  <a:srgbClr val="1A2029"/>
                </a:solidFill>
                <a:latin typeface="Calibri" panose="02020603050405020304" pitchFamily="2"/>
              </a:rPr>
              <a:t>Vervolg</a:t>
            </a:r>
            <a:r>
              <a:rPr lang="en-US" sz="4800" spc="-95" dirty="0">
                <a:solidFill>
                  <a:srgbClr val="1A2029"/>
                </a:solidFill>
                <a:latin typeface="Calibri" panose="02020603050405020304" pitchFamily="2"/>
              </a:rPr>
              <a:t> : </a:t>
            </a:r>
          </a:p>
          <a:p>
            <a:pPr marL="388620" marR="0" indent="-342900" algn="l">
              <a:lnSpc>
                <a:spcPts val="2000"/>
              </a:lnSpc>
              <a:spcBef>
                <a:spcPts val="136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spc="30" dirty="0">
                <a:solidFill>
                  <a:srgbClr val="000000"/>
                </a:solidFill>
                <a:latin typeface="Calibri" panose="02020603050405020304" pitchFamily="2"/>
              </a:rPr>
              <a:t>Na </a:t>
            </a:r>
            <a:r>
              <a:rPr lang="en-US" sz="2500" spc="30" dirty="0" err="1">
                <a:solidFill>
                  <a:srgbClr val="000000"/>
                </a:solidFill>
                <a:latin typeface="Calibri" panose="02020603050405020304" pitchFamily="2"/>
              </a:rPr>
              <a:t>deze</a:t>
            </a:r>
            <a:r>
              <a:rPr lang="en-US" sz="2500" spc="3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500" spc="30" dirty="0" err="1">
                <a:solidFill>
                  <a:srgbClr val="000000"/>
                </a:solidFill>
                <a:latin typeface="Calibri" panose="02020603050405020304" pitchFamily="2"/>
              </a:rPr>
              <a:t>avond</a:t>
            </a:r>
            <a:r>
              <a:rPr lang="en-US" sz="2500" spc="3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500" spc="30" dirty="0" err="1">
                <a:solidFill>
                  <a:srgbClr val="000000"/>
                </a:solidFill>
                <a:latin typeface="Calibri" panose="02020603050405020304" pitchFamily="2"/>
              </a:rPr>
              <a:t>wordt</a:t>
            </a:r>
            <a:r>
              <a:rPr lang="en-US" sz="2500" spc="3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500" spc="30" dirty="0" err="1">
                <a:solidFill>
                  <a:srgbClr val="000000"/>
                </a:solidFill>
                <a:latin typeface="Calibri" panose="02020603050405020304" pitchFamily="2"/>
              </a:rPr>
              <a:t>een</a:t>
            </a:r>
            <a:r>
              <a:rPr lang="en-US" sz="2500" spc="3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500" spc="30" dirty="0" err="1">
                <a:solidFill>
                  <a:srgbClr val="000000"/>
                </a:solidFill>
                <a:latin typeface="Calibri" panose="02020603050405020304" pitchFamily="2"/>
              </a:rPr>
              <a:t>definitief</a:t>
            </a:r>
            <a:r>
              <a:rPr lang="en-US" sz="2500" spc="3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500" spc="30" dirty="0" err="1">
                <a:solidFill>
                  <a:srgbClr val="000000"/>
                </a:solidFill>
                <a:latin typeface="Calibri" panose="02020603050405020304" pitchFamily="2"/>
              </a:rPr>
              <a:t>stedenbouwkundig</a:t>
            </a:r>
            <a:r>
              <a:rPr lang="en-US" sz="2500" spc="30" dirty="0">
                <a:solidFill>
                  <a:srgbClr val="000000"/>
                </a:solidFill>
                <a:latin typeface="Calibri" panose="02020603050405020304" pitchFamily="2"/>
              </a:rPr>
              <a:t> plan </a:t>
            </a:r>
            <a:r>
              <a:rPr lang="en-US" sz="2500" spc="30" dirty="0" err="1">
                <a:solidFill>
                  <a:srgbClr val="000000"/>
                </a:solidFill>
                <a:latin typeface="Calibri" panose="02020603050405020304" pitchFamily="2"/>
              </a:rPr>
              <a:t>gemaakt</a:t>
            </a:r>
            <a:r>
              <a:rPr lang="en-US" sz="2500" spc="30" dirty="0">
                <a:solidFill>
                  <a:srgbClr val="000000"/>
                </a:solidFill>
                <a:latin typeface="Calibri" panose="02020603050405020304" pitchFamily="2"/>
              </a:rPr>
              <a:t>; </a:t>
            </a:r>
          </a:p>
          <a:p>
            <a:pPr marL="388620" marR="0" indent="-342900" algn="l">
              <a:lnSpc>
                <a:spcPts val="2000"/>
              </a:lnSpc>
              <a:spcBef>
                <a:spcPts val="21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spc="25" dirty="0">
                <a:solidFill>
                  <a:srgbClr val="000000"/>
                </a:solidFill>
                <a:latin typeface="Calibri" panose="02020603050405020304" pitchFamily="2"/>
              </a:rPr>
              <a:t>Er </a:t>
            </a:r>
            <a:r>
              <a:rPr lang="en-US" sz="2500" spc="25" dirty="0" err="1">
                <a:solidFill>
                  <a:srgbClr val="000000"/>
                </a:solidFill>
                <a:latin typeface="Calibri" panose="02020603050405020304" pitchFamily="2"/>
              </a:rPr>
              <a:t>volgt</a:t>
            </a:r>
            <a:r>
              <a:rPr lang="en-US" sz="2500" spc="25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500" spc="25" dirty="0" err="1">
                <a:solidFill>
                  <a:srgbClr val="000000"/>
                </a:solidFill>
                <a:latin typeface="Calibri" panose="02020603050405020304" pitchFamily="2"/>
              </a:rPr>
              <a:t>een</a:t>
            </a:r>
            <a:r>
              <a:rPr lang="en-US" sz="2500" spc="25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500" spc="25" dirty="0" err="1">
                <a:solidFill>
                  <a:srgbClr val="000000"/>
                </a:solidFill>
                <a:latin typeface="Calibri" panose="02020603050405020304" pitchFamily="2"/>
              </a:rPr>
              <a:t>bestuurlijk</a:t>
            </a:r>
            <a:r>
              <a:rPr lang="en-US" sz="2500" spc="25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500" spc="25" dirty="0" err="1">
                <a:solidFill>
                  <a:srgbClr val="000000"/>
                </a:solidFill>
                <a:latin typeface="Calibri" panose="02020603050405020304" pitchFamily="2"/>
              </a:rPr>
              <a:t>besluit</a:t>
            </a:r>
            <a:r>
              <a:rPr lang="en-US" sz="2500" spc="25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500" spc="25" dirty="0" err="1">
                <a:solidFill>
                  <a:srgbClr val="000000"/>
                </a:solidFill>
                <a:latin typeface="Calibri" panose="02020603050405020304" pitchFamily="2"/>
              </a:rPr>
              <a:t>en</a:t>
            </a:r>
            <a:r>
              <a:rPr lang="en-US" sz="2500" spc="25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500" spc="25" dirty="0" err="1">
                <a:solidFill>
                  <a:srgbClr val="000000"/>
                </a:solidFill>
                <a:latin typeface="Calibri" panose="02020603050405020304" pitchFamily="2"/>
              </a:rPr>
              <a:t>een</a:t>
            </a:r>
            <a:r>
              <a:rPr lang="en-US" sz="2500" spc="25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500" spc="25" dirty="0" err="1">
                <a:solidFill>
                  <a:srgbClr val="000000"/>
                </a:solidFill>
                <a:latin typeface="Calibri" panose="02020603050405020304" pitchFamily="2"/>
              </a:rPr>
              <a:t>keuze</a:t>
            </a:r>
            <a:r>
              <a:rPr lang="en-US" sz="2500" spc="25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500" spc="25" dirty="0" err="1">
                <a:solidFill>
                  <a:srgbClr val="000000"/>
                </a:solidFill>
                <a:latin typeface="Calibri" panose="02020603050405020304" pitchFamily="2"/>
              </a:rPr>
              <a:t>voor</a:t>
            </a:r>
            <a:r>
              <a:rPr lang="en-US" sz="2500" spc="25" dirty="0">
                <a:solidFill>
                  <a:srgbClr val="000000"/>
                </a:solidFill>
                <a:latin typeface="Calibri" panose="02020603050405020304" pitchFamily="2"/>
              </a:rPr>
              <a:t> plan A of B; </a:t>
            </a:r>
          </a:p>
          <a:p>
            <a:pPr marL="388620" marR="0" indent="-342900" algn="l">
              <a:lnSpc>
                <a:spcPts val="2000"/>
              </a:lnSpc>
              <a:spcBef>
                <a:spcPts val="21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spc="30" dirty="0" err="1">
                <a:solidFill>
                  <a:srgbClr val="000000"/>
                </a:solidFill>
                <a:latin typeface="Calibri" panose="02020603050405020304" pitchFamily="2"/>
              </a:rPr>
              <a:t>Daarna</a:t>
            </a:r>
            <a:r>
              <a:rPr lang="en-US" sz="2500" spc="3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500" spc="30" dirty="0" err="1">
                <a:solidFill>
                  <a:srgbClr val="000000"/>
                </a:solidFill>
                <a:latin typeface="Calibri" panose="02020603050405020304" pitchFamily="2"/>
              </a:rPr>
              <a:t>komt</a:t>
            </a:r>
            <a:r>
              <a:rPr lang="en-US" sz="2500" spc="30" dirty="0">
                <a:solidFill>
                  <a:srgbClr val="000000"/>
                </a:solidFill>
                <a:latin typeface="Calibri" panose="02020603050405020304" pitchFamily="2"/>
              </a:rPr>
              <a:t> er </a:t>
            </a:r>
            <a:r>
              <a:rPr lang="en-US" sz="2500" spc="30" dirty="0" err="1">
                <a:solidFill>
                  <a:srgbClr val="000000"/>
                </a:solidFill>
                <a:latin typeface="Calibri" panose="02020603050405020304" pitchFamily="2"/>
              </a:rPr>
              <a:t>een</a:t>
            </a:r>
            <a:r>
              <a:rPr lang="en-US" sz="2500" spc="3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500" spc="30" dirty="0" err="1">
                <a:solidFill>
                  <a:srgbClr val="000000"/>
                </a:solidFill>
                <a:latin typeface="Calibri" panose="02020603050405020304" pitchFamily="2"/>
              </a:rPr>
              <a:t>bestemmingsplan</a:t>
            </a:r>
            <a:r>
              <a:rPr lang="en-US" sz="2500" spc="30" dirty="0">
                <a:solidFill>
                  <a:srgbClr val="000000"/>
                </a:solidFill>
                <a:latin typeface="Calibri" panose="02020603050405020304" pitchFamily="2"/>
              </a:rPr>
              <a:t> (met </a:t>
            </a:r>
            <a:r>
              <a:rPr lang="en-US" sz="2500" spc="30" dirty="0" err="1">
                <a:solidFill>
                  <a:srgbClr val="000000"/>
                </a:solidFill>
                <a:latin typeface="Calibri" panose="02020603050405020304" pitchFamily="2"/>
              </a:rPr>
              <a:t>inspraakmogelijkheden</a:t>
            </a:r>
            <a:r>
              <a:rPr lang="en-US" sz="2500" spc="30" dirty="0">
                <a:solidFill>
                  <a:srgbClr val="000000"/>
                </a:solidFill>
                <a:latin typeface="Calibri" panose="02020603050405020304" pitchFamily="2"/>
              </a:rPr>
              <a:t>) </a:t>
            </a:r>
          </a:p>
          <a:p>
            <a:pPr marL="45720" marR="0" indent="0" algn="l">
              <a:lnSpc>
                <a:spcPts val="4900"/>
              </a:lnSpc>
              <a:spcBef>
                <a:spcPts val="5750"/>
              </a:spcBef>
              <a:spcAft>
                <a:spcPts val="0"/>
              </a:spcAft>
            </a:pPr>
            <a:r>
              <a:rPr lang="en-US" sz="4800" spc="5" dirty="0" err="1">
                <a:solidFill>
                  <a:srgbClr val="1A2029"/>
                </a:solidFill>
                <a:latin typeface="Calibri" panose="02020603050405020304" pitchFamily="2"/>
              </a:rPr>
              <a:t>Plannen</a:t>
            </a:r>
            <a:r>
              <a:rPr lang="en-US" sz="4800" spc="5" dirty="0">
                <a:solidFill>
                  <a:srgbClr val="1A2029"/>
                </a:solidFill>
                <a:latin typeface="Calibri" panose="02020603050405020304" pitchFamily="2"/>
              </a:rPr>
              <a:t> </a:t>
            </a:r>
            <a:r>
              <a:rPr lang="en-US" sz="4800" spc="5" dirty="0" err="1">
                <a:solidFill>
                  <a:srgbClr val="1A2029"/>
                </a:solidFill>
                <a:latin typeface="Calibri" panose="02020603050405020304" pitchFamily="2"/>
              </a:rPr>
              <a:t>worden</a:t>
            </a:r>
            <a:r>
              <a:rPr lang="en-US" sz="4800" spc="5" dirty="0">
                <a:solidFill>
                  <a:srgbClr val="1A2029"/>
                </a:solidFill>
                <a:latin typeface="Calibri" panose="02020603050405020304" pitchFamily="2"/>
              </a:rPr>
              <a:t> </a:t>
            </a:r>
            <a:r>
              <a:rPr lang="en-US" sz="4800" spc="5" dirty="0" err="1">
                <a:solidFill>
                  <a:srgbClr val="1A2029"/>
                </a:solidFill>
                <a:latin typeface="Calibri" panose="02020603050405020304" pitchFamily="2"/>
              </a:rPr>
              <a:t>gepubliceerd</a:t>
            </a:r>
            <a:r>
              <a:rPr lang="en-US" sz="4800" spc="5" dirty="0">
                <a:solidFill>
                  <a:srgbClr val="1A2029"/>
                </a:solidFill>
                <a:latin typeface="Calibri" panose="02020603050405020304" pitchFamily="2"/>
              </a:rPr>
              <a:t> op : </a:t>
            </a:r>
            <a:endParaRPr lang="en-US" sz="4800" spc="5" dirty="0">
              <a:solidFill>
                <a:srgbClr val="0070C0"/>
              </a:solidFill>
              <a:latin typeface="Calibri" panose="02020603050405020304" pitchFamily="2"/>
            </a:endParaRPr>
          </a:p>
          <a:p>
            <a:pPr marL="388620" marR="0" indent="-342900" algn="l">
              <a:lnSpc>
                <a:spcPts val="2000"/>
              </a:lnSpc>
              <a:spcBef>
                <a:spcPts val="184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spc="30" dirty="0">
                <a:solidFill>
                  <a:srgbClr val="0070C0"/>
                </a:solidFill>
                <a:latin typeface="Calibri" panose="02020603050405020304" pitchFamily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www.montferland.info/woningbouw</a:t>
            </a:r>
            <a:endParaRPr lang="en-US" sz="2500" spc="30" dirty="0">
              <a:solidFill>
                <a:srgbClr val="0070C0"/>
              </a:solidFill>
              <a:latin typeface="Calibri" panose="02020603050405020304" pitchFamily="2"/>
            </a:endParaRPr>
          </a:p>
          <a:p>
            <a:pPr marL="388620" marR="0" indent="-342900" algn="l">
              <a:lnSpc>
                <a:spcPts val="2000"/>
              </a:lnSpc>
              <a:spcBef>
                <a:spcPts val="21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u="sng" spc="0" dirty="0">
                <a:solidFill>
                  <a:srgbClr val="0070C0"/>
                </a:solidFill>
                <a:latin typeface="Calibri" panose="02020603050405020304" pitchFamily="2"/>
              </a:rPr>
              <a:t>www.oostkijktvooruit.nl</a:t>
            </a:r>
          </a:p>
          <a:p>
            <a:pPr marL="388620" marR="0" indent="-342900" algn="l">
              <a:lnSpc>
                <a:spcPts val="2000"/>
              </a:lnSpc>
              <a:spcBef>
                <a:spcPts val="210"/>
              </a:spcBef>
              <a:spcAft>
                <a:spcPts val="4365"/>
              </a:spcAft>
              <a:buFont typeface="Arial" panose="020B0604020202020204" pitchFamily="34" charset="0"/>
              <a:buChar char="•"/>
            </a:pPr>
            <a:r>
              <a:rPr lang="en-US" sz="2500" u="sng" spc="30" dirty="0">
                <a:solidFill>
                  <a:srgbClr val="0070C0"/>
                </a:solidFill>
                <a:latin typeface="Calibri" panose="02020603050405020304" pitchFamily="2"/>
              </a:rPr>
              <a:t>https://www.facebook.com/sheerenbergoostkijktvooruit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0"/>
          </p:nvPr>
        </p:nvSpPr>
        <p:spPr>
          <a:xfrm>
            <a:off x="466089" y="7556466"/>
            <a:ext cx="12615729" cy="72314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0" rIns="0" bIns="0" anchor="t">
            <a:noAutofit/>
          </a:bodyPr>
          <a:lstStyle/>
          <a:p>
            <a:pPr marL="45720" marR="0" indent="0" algn="l">
              <a:lnSpc>
                <a:spcPts val="1900"/>
              </a:lnSpc>
              <a:spcAft>
                <a:spcPts val="45"/>
              </a:spcAft>
            </a:pPr>
            <a:r>
              <a:rPr lang="en-US" sz="2400" spc="25" dirty="0">
                <a:solidFill>
                  <a:srgbClr val="000000"/>
                </a:solidFill>
                <a:latin typeface="Calibri" panose="02020603050405020304" pitchFamily="2"/>
              </a:rPr>
              <a:t>Op- </a:t>
            </a:r>
            <a:r>
              <a:rPr lang="en-US" sz="2400" spc="25" dirty="0" err="1">
                <a:solidFill>
                  <a:srgbClr val="000000"/>
                </a:solidFill>
                <a:latin typeface="Calibri" panose="02020603050405020304" pitchFamily="2"/>
              </a:rPr>
              <a:t>en</a:t>
            </a:r>
            <a:r>
              <a:rPr lang="en-US" sz="2400" spc="25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400" spc="25" dirty="0" err="1">
                <a:solidFill>
                  <a:srgbClr val="000000"/>
                </a:solidFill>
                <a:latin typeface="Calibri" panose="02020603050405020304" pitchFamily="2"/>
              </a:rPr>
              <a:t>aanmerkingen</a:t>
            </a:r>
            <a:r>
              <a:rPr lang="en-US" sz="2400" spc="25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400" spc="25" dirty="0" err="1">
                <a:solidFill>
                  <a:srgbClr val="000000"/>
                </a:solidFill>
                <a:latin typeface="Calibri" panose="02020603050405020304" pitchFamily="2"/>
              </a:rPr>
              <a:t>en</a:t>
            </a:r>
            <a:r>
              <a:rPr lang="en-US" sz="2400" spc="25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400" spc="25" dirty="0" err="1">
                <a:solidFill>
                  <a:srgbClr val="000000"/>
                </a:solidFill>
                <a:latin typeface="Calibri" panose="02020603050405020304" pitchFamily="2"/>
              </a:rPr>
              <a:t>vragen</a:t>
            </a:r>
            <a:r>
              <a:rPr lang="en-US" sz="2400" spc="25" dirty="0">
                <a:solidFill>
                  <a:srgbClr val="000000"/>
                </a:solidFill>
                <a:latin typeface="Calibri" panose="02020603050405020304" pitchFamily="2"/>
              </a:rPr>
              <a:t>: </a:t>
            </a:r>
            <a:r>
              <a:rPr lang="en-US" sz="2400" spc="25" dirty="0">
                <a:solidFill>
                  <a:schemeClr val="tx1"/>
                </a:solidFill>
                <a:latin typeface="Calibri" panose="02020603050405020304" pitchFamily="2"/>
              </a:rPr>
              <a:t>via</a:t>
            </a:r>
            <a:r>
              <a:rPr lang="en-US" sz="2400" spc="25" dirty="0">
                <a:solidFill>
                  <a:srgbClr val="0070C0"/>
                </a:solidFill>
                <a:latin typeface="Calibri" panose="02020603050405020304" pitchFamily="2"/>
              </a:rPr>
              <a:t> </a:t>
            </a:r>
            <a:r>
              <a:rPr lang="en-US" sz="2400" spc="25" dirty="0">
                <a:solidFill>
                  <a:srgbClr val="0070C0"/>
                </a:solidFill>
                <a:latin typeface="Calibri" panose="02020603050405020304" pitchFamily="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oostkijktvooruit@montferland.info</a:t>
            </a:r>
            <a:endParaRPr lang="en-US" sz="2400" spc="25" dirty="0">
              <a:solidFill>
                <a:srgbClr val="0070C0"/>
              </a:solidFill>
              <a:latin typeface="Calibri" panose="02020603050405020304" pitchFamily="2"/>
            </a:endParaRPr>
          </a:p>
          <a:p>
            <a:pPr marL="45720" marR="0" indent="0" algn="l">
              <a:lnSpc>
                <a:spcPts val="1900"/>
              </a:lnSpc>
              <a:spcAft>
                <a:spcPts val="45"/>
              </a:spcAft>
            </a:pPr>
            <a:endParaRPr lang="en-US" sz="2800" spc="25" dirty="0">
              <a:solidFill>
                <a:srgbClr val="000000"/>
              </a:solidFill>
              <a:latin typeface="Calibri" panose="02020603050405020304" pitchFamily="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0"/>
          </p:nvPr>
        </p:nvSpPr>
        <p:spPr>
          <a:xfrm>
            <a:off x="1036320" y="1308100"/>
            <a:ext cx="12661900" cy="13576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8105" rIns="0" bIns="0" anchor="t">
            <a:normAutofit fontScale="95000"/>
          </a:bodyPr>
          <a:lstStyle/>
          <a:p>
            <a:pPr marL="0" marR="0" indent="0" algn="l">
              <a:lnSpc>
                <a:spcPts val="4900"/>
              </a:lnSpc>
              <a:spcAft>
                <a:spcPts val="5180"/>
              </a:spcAft>
            </a:pPr>
            <a:r>
              <a:rPr lang="en-US" sz="4800" spc="80">
                <a:solidFill>
                  <a:srgbClr val="1A2029"/>
                </a:solidFill>
                <a:latin typeface="Calibri" panose="02020603050405020304" pitchFamily="2"/>
              </a:rPr>
              <a:t>Wat hebben we al gedaan?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0"/>
          </p:nvPr>
        </p:nvSpPr>
        <p:spPr>
          <a:xfrm>
            <a:off x="1036319" y="2094272"/>
            <a:ext cx="13387603" cy="287587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575" rIns="0" bIns="0" anchor="t">
            <a:noAutofit/>
          </a:bodyPr>
          <a:lstStyle/>
          <a:p>
            <a:pPr marL="342900" marR="0" indent="-3429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spc="25" dirty="0" err="1">
                <a:solidFill>
                  <a:srgbClr val="000000"/>
                </a:solidFill>
                <a:latin typeface="Calibri" panose="02020603050405020304" pitchFamily="2"/>
              </a:rPr>
              <a:t>samen</a:t>
            </a:r>
            <a:r>
              <a:rPr lang="en-US" sz="2800" spc="25" dirty="0">
                <a:solidFill>
                  <a:srgbClr val="000000"/>
                </a:solidFill>
                <a:latin typeface="Calibri" panose="02020603050405020304" pitchFamily="2"/>
              </a:rPr>
              <a:t> met </a:t>
            </a:r>
            <a:r>
              <a:rPr lang="en-US" sz="2800" spc="25" dirty="0" err="1">
                <a:solidFill>
                  <a:srgbClr val="000000"/>
                </a:solidFill>
                <a:latin typeface="Calibri" panose="02020603050405020304" pitchFamily="2"/>
              </a:rPr>
              <a:t>bewoners</a:t>
            </a:r>
            <a:r>
              <a:rPr lang="en-US" sz="2800" spc="25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Calibri" panose="02020603050405020304" pitchFamily="2"/>
              </a:rPr>
              <a:t>een</a:t>
            </a:r>
            <a:r>
              <a:rPr lang="en-US" sz="2800" spc="25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Calibri" panose="02020603050405020304" pitchFamily="2"/>
              </a:rPr>
              <a:t>visie</a:t>
            </a:r>
            <a:r>
              <a:rPr lang="en-US" sz="2800" spc="25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Calibri" panose="02020603050405020304" pitchFamily="2"/>
              </a:rPr>
              <a:t>gemaakt</a:t>
            </a:r>
            <a:r>
              <a:rPr lang="en-US" sz="2800" spc="25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Calibri" panose="02020603050405020304" pitchFamily="2"/>
              </a:rPr>
              <a:t>voor</a:t>
            </a:r>
            <a:r>
              <a:rPr lang="en-US" sz="2800" spc="25" dirty="0">
                <a:solidFill>
                  <a:srgbClr val="000000"/>
                </a:solidFill>
                <a:latin typeface="Calibri" panose="02020603050405020304" pitchFamily="2"/>
              </a:rPr>
              <a:t> heel ‘s-</a:t>
            </a:r>
            <a:r>
              <a:rPr lang="en-US" sz="2800" spc="25" dirty="0" err="1">
                <a:solidFill>
                  <a:srgbClr val="000000"/>
                </a:solidFill>
                <a:latin typeface="Calibri" panose="02020603050405020304" pitchFamily="2"/>
              </a:rPr>
              <a:t>Heerenberg</a:t>
            </a:r>
            <a:r>
              <a:rPr lang="en-US" sz="2800" spc="25" dirty="0">
                <a:solidFill>
                  <a:srgbClr val="000000"/>
                </a:solidFill>
                <a:latin typeface="Calibri" panose="02020603050405020304" pitchFamily="2"/>
              </a:rPr>
              <a:t> Oost (op basis van </a:t>
            </a:r>
            <a:r>
              <a:rPr lang="en-US" sz="2800" spc="25" dirty="0" err="1">
                <a:solidFill>
                  <a:srgbClr val="000000"/>
                </a:solidFill>
                <a:latin typeface="Calibri" panose="02020603050405020304" pitchFamily="2"/>
              </a:rPr>
              <a:t>een</a:t>
            </a:r>
            <a:r>
              <a:rPr lang="en-US" sz="2800" spc="25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Calibri" panose="02020603050405020304" pitchFamily="2"/>
              </a:rPr>
              <a:t>enquête</a:t>
            </a:r>
            <a:r>
              <a:rPr lang="en-US" sz="2800" spc="25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Calibri" panose="02020603050405020304" pitchFamily="2"/>
              </a:rPr>
              <a:t>en</a:t>
            </a:r>
            <a:r>
              <a:rPr lang="en-US" sz="2800" spc="25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Calibri" panose="02020603050405020304" pitchFamily="2"/>
              </a:rPr>
              <a:t>bewonersbijeenkomsten</a:t>
            </a:r>
            <a:r>
              <a:rPr lang="en-US" sz="2800" spc="25" dirty="0">
                <a:solidFill>
                  <a:srgbClr val="000000"/>
                </a:solidFill>
                <a:latin typeface="Calibri" panose="02020603050405020304" pitchFamily="2"/>
              </a:rPr>
              <a:t> in 2021) </a:t>
            </a:r>
          </a:p>
          <a:p>
            <a:pPr marL="342900" marR="0" indent="-342900" algn="l">
              <a:lnSpc>
                <a:spcPct val="150000"/>
              </a:lnSpc>
              <a:spcBef>
                <a:spcPts val="24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spc="30" dirty="0" err="1">
                <a:solidFill>
                  <a:srgbClr val="000000"/>
                </a:solidFill>
                <a:latin typeface="Calibri" panose="02020603050405020304" pitchFamily="2"/>
              </a:rPr>
              <a:t>ideeën</a:t>
            </a:r>
            <a:r>
              <a:rPr lang="en-US" sz="2800" spc="3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800" spc="30" dirty="0" err="1">
                <a:solidFill>
                  <a:srgbClr val="000000"/>
                </a:solidFill>
                <a:latin typeface="Calibri" panose="02020603050405020304" pitchFamily="2"/>
              </a:rPr>
              <a:t>uitgewerkt</a:t>
            </a:r>
            <a:r>
              <a:rPr lang="en-US" sz="2800" spc="3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800" spc="30" dirty="0" err="1">
                <a:solidFill>
                  <a:srgbClr val="000000"/>
                </a:solidFill>
                <a:latin typeface="Calibri" panose="02020603050405020304" pitchFamily="2"/>
              </a:rPr>
              <a:t>voor</a:t>
            </a:r>
            <a:r>
              <a:rPr lang="en-US" sz="2800" spc="30" dirty="0">
                <a:solidFill>
                  <a:srgbClr val="000000"/>
                </a:solidFill>
                <a:latin typeface="Calibri" panose="02020603050405020304" pitchFamily="2"/>
              </a:rPr>
              <a:t> de </a:t>
            </a:r>
            <a:r>
              <a:rPr lang="en-US" sz="2800" spc="30" dirty="0" err="1">
                <a:solidFill>
                  <a:srgbClr val="000000"/>
                </a:solidFill>
                <a:latin typeface="Calibri" panose="02020603050405020304" pitchFamily="2"/>
              </a:rPr>
              <a:t>verschillende</a:t>
            </a:r>
            <a:r>
              <a:rPr lang="en-US" sz="2800" spc="3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800" spc="30" dirty="0" err="1">
                <a:solidFill>
                  <a:srgbClr val="000000"/>
                </a:solidFill>
                <a:latin typeface="Calibri" panose="02020603050405020304" pitchFamily="2"/>
              </a:rPr>
              <a:t>deelgebieden</a:t>
            </a:r>
            <a:r>
              <a:rPr lang="en-US" sz="2800" spc="3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</a:p>
          <a:p>
            <a:pPr marL="342900" marR="0" indent="-342900" algn="l">
              <a:lnSpc>
                <a:spcPct val="150000"/>
              </a:lnSpc>
              <a:spcBef>
                <a:spcPts val="21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spc="25" dirty="0" err="1">
                <a:solidFill>
                  <a:srgbClr val="000000"/>
                </a:solidFill>
                <a:latin typeface="Calibri" panose="02020603050405020304" pitchFamily="2"/>
              </a:rPr>
              <a:t>vastgesteld</a:t>
            </a:r>
            <a:r>
              <a:rPr lang="en-US" sz="2800" spc="25" dirty="0">
                <a:solidFill>
                  <a:srgbClr val="000000"/>
                </a:solidFill>
                <a:latin typeface="Calibri" panose="02020603050405020304" pitchFamily="2"/>
              </a:rPr>
              <a:t> door de </a:t>
            </a:r>
            <a:r>
              <a:rPr lang="en-US" sz="2800" spc="25" dirty="0" err="1">
                <a:solidFill>
                  <a:srgbClr val="000000"/>
                </a:solidFill>
                <a:latin typeface="Calibri" panose="02020603050405020304" pitchFamily="2"/>
              </a:rPr>
              <a:t>gemeenteraad</a:t>
            </a:r>
            <a:r>
              <a:rPr lang="en-US" sz="2800" spc="25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Calibri" panose="02020603050405020304" pitchFamily="2"/>
              </a:rPr>
              <a:t>en</a:t>
            </a:r>
            <a:r>
              <a:rPr lang="en-US" sz="2800" spc="25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Calibri" panose="02020603050405020304" pitchFamily="2"/>
              </a:rPr>
              <a:t>Plavei</a:t>
            </a:r>
            <a:r>
              <a:rPr lang="en-US" sz="2800" spc="25" dirty="0">
                <a:solidFill>
                  <a:srgbClr val="000000"/>
                </a:solidFill>
                <a:latin typeface="Calibri" panose="02020603050405020304" pitchFamily="2"/>
              </a:rPr>
              <a:t> (2022) </a:t>
            </a:r>
          </a:p>
          <a:p>
            <a:pPr marL="342900" marR="0" indent="-342900" algn="l">
              <a:spcBef>
                <a:spcPts val="215"/>
              </a:spcBef>
              <a:spcAft>
                <a:spcPts val="9455"/>
              </a:spcAft>
              <a:buFont typeface="Arial" panose="020B0604020202020204" pitchFamily="34" charset="0"/>
              <a:buChar char="•"/>
            </a:pPr>
            <a:r>
              <a:rPr lang="en-US" sz="2800" spc="30" dirty="0" err="1">
                <a:solidFill>
                  <a:srgbClr val="000000"/>
                </a:solidFill>
                <a:latin typeface="Calibri" panose="02020603050405020304" pitchFamily="2"/>
              </a:rPr>
              <a:t>informatiebijeenkomst</a:t>
            </a:r>
            <a:r>
              <a:rPr lang="en-US" sz="2800" spc="30" dirty="0">
                <a:solidFill>
                  <a:srgbClr val="000000"/>
                </a:solidFill>
                <a:latin typeface="Calibri" panose="02020603050405020304" pitchFamily="2"/>
              </a:rPr>
              <a:t> 2 </a:t>
            </a:r>
            <a:r>
              <a:rPr lang="en-US" sz="2800" spc="30" dirty="0" err="1">
                <a:solidFill>
                  <a:srgbClr val="000000"/>
                </a:solidFill>
                <a:latin typeface="Calibri" panose="02020603050405020304" pitchFamily="2"/>
              </a:rPr>
              <a:t>november</a:t>
            </a:r>
            <a:r>
              <a:rPr lang="en-US" sz="2800" spc="30" dirty="0">
                <a:solidFill>
                  <a:srgbClr val="000000"/>
                </a:solidFill>
                <a:latin typeface="Calibri" panose="02020603050405020304" pitchFamily="2"/>
              </a:rPr>
              <a:t> 2022: </a:t>
            </a:r>
            <a:r>
              <a:rPr lang="en-US" sz="2800" spc="30" dirty="0" err="1">
                <a:solidFill>
                  <a:srgbClr val="000000"/>
                </a:solidFill>
                <a:latin typeface="Calibri" panose="02020603050405020304" pitchFamily="2"/>
              </a:rPr>
              <a:t>welke</a:t>
            </a:r>
            <a:r>
              <a:rPr lang="en-US" sz="2800" spc="3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800" spc="30" dirty="0" err="1">
                <a:solidFill>
                  <a:srgbClr val="000000"/>
                </a:solidFill>
                <a:latin typeface="Calibri" panose="02020603050405020304" pitchFamily="2"/>
              </a:rPr>
              <a:t>wensen</a:t>
            </a:r>
            <a:r>
              <a:rPr lang="en-US" sz="2800" spc="3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800" spc="30" dirty="0" err="1">
                <a:solidFill>
                  <a:srgbClr val="000000"/>
                </a:solidFill>
                <a:latin typeface="Calibri" panose="02020603050405020304" pitchFamily="2"/>
              </a:rPr>
              <a:t>zijn</a:t>
            </a:r>
            <a:r>
              <a:rPr lang="en-US" sz="2800" spc="30" dirty="0">
                <a:solidFill>
                  <a:srgbClr val="000000"/>
                </a:solidFill>
                <a:latin typeface="Calibri" panose="02020603050405020304" pitchFamily="2"/>
              </a:rPr>
              <a:t> er </a:t>
            </a:r>
            <a:r>
              <a:rPr lang="en-US" sz="2800" spc="30" dirty="0" err="1">
                <a:solidFill>
                  <a:srgbClr val="000000"/>
                </a:solidFill>
                <a:latin typeface="Calibri" panose="02020603050405020304" pitchFamily="2"/>
              </a:rPr>
              <a:t>bij</a:t>
            </a:r>
            <a:r>
              <a:rPr lang="en-US" sz="2800" spc="3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800" spc="30" dirty="0" err="1">
                <a:solidFill>
                  <a:srgbClr val="000000"/>
                </a:solidFill>
                <a:latin typeface="Calibri" panose="02020603050405020304" pitchFamily="2"/>
              </a:rPr>
              <a:t>omwonenden</a:t>
            </a:r>
            <a:r>
              <a:rPr lang="en-US" sz="2800" spc="30" dirty="0">
                <a:solidFill>
                  <a:srgbClr val="000000"/>
                </a:solidFill>
                <a:latin typeface="Calibri" panose="02020603050405020304" pitchFamily="2"/>
              </a:rPr>
              <a:t> / </a:t>
            </a:r>
            <a:r>
              <a:rPr lang="en-US" sz="2800" spc="30" dirty="0" err="1">
                <a:solidFill>
                  <a:srgbClr val="000000"/>
                </a:solidFill>
                <a:latin typeface="Calibri" panose="02020603050405020304" pitchFamily="2"/>
              </a:rPr>
              <a:t>geïnteresseerden</a:t>
            </a:r>
            <a:r>
              <a:rPr lang="en-US" sz="2800" spc="30" dirty="0">
                <a:solidFill>
                  <a:srgbClr val="000000"/>
                </a:solidFill>
                <a:latin typeface="Calibri" panose="02020603050405020304" pitchFamily="2"/>
              </a:rPr>
              <a:t> van het VVL </a:t>
            </a:r>
            <a:r>
              <a:rPr lang="en-US" sz="2800" spc="30" dirty="0" err="1">
                <a:solidFill>
                  <a:srgbClr val="000000"/>
                </a:solidFill>
                <a:latin typeface="Calibri" panose="02020603050405020304" pitchFamily="2"/>
              </a:rPr>
              <a:t>terrein</a:t>
            </a:r>
            <a:r>
              <a:rPr lang="en-US" sz="2800" spc="30" dirty="0">
                <a:solidFill>
                  <a:srgbClr val="000000"/>
                </a:solidFill>
                <a:latin typeface="Calibri" panose="02020603050405020304" pitchFamily="2"/>
              </a:rPr>
              <a:t>? 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0"/>
          </p:nvPr>
        </p:nvSpPr>
        <p:spPr>
          <a:xfrm>
            <a:off x="1036319" y="6066625"/>
            <a:ext cx="12661900" cy="13531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0485" rIns="0" bIns="0" anchor="t">
            <a:normAutofit fontScale="95000"/>
          </a:bodyPr>
          <a:lstStyle/>
          <a:p>
            <a:pPr marL="0" marR="0" indent="0" algn="l">
              <a:lnSpc>
                <a:spcPts val="5300"/>
              </a:lnSpc>
              <a:spcAft>
                <a:spcPts val="4755"/>
              </a:spcAft>
            </a:pPr>
            <a:r>
              <a:rPr lang="en-US" sz="4800" spc="0" dirty="0" err="1">
                <a:solidFill>
                  <a:srgbClr val="1A2029"/>
                </a:solidFill>
                <a:latin typeface="Calibri" panose="02020603050405020304" pitchFamily="2"/>
              </a:rPr>
              <a:t>Vanavond</a:t>
            </a:r>
            <a:r>
              <a:rPr lang="en-US" sz="4800" spc="0" dirty="0">
                <a:solidFill>
                  <a:srgbClr val="1A2029"/>
                </a:solidFill>
                <a:latin typeface="Calibri" panose="02020603050405020304" pitchFamily="2"/>
              </a:rPr>
              <a:t>: 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0"/>
          </p:nvPr>
        </p:nvSpPr>
        <p:spPr>
          <a:xfrm>
            <a:off x="1036320" y="7110565"/>
            <a:ext cx="12661900" cy="6184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575" rIns="0" bIns="0" anchor="t">
            <a:normAutofit fontScale="95000"/>
          </a:bodyPr>
          <a:lstStyle/>
          <a:p>
            <a:pPr marL="342900" marR="0" indent="-342900" algn="l">
              <a:lnSpc>
                <a:spcPts val="1900"/>
              </a:lnSpc>
              <a:spcAft>
                <a:spcPts val="3550"/>
              </a:spcAft>
              <a:buFont typeface="Arial" panose="020B0604020202020204" pitchFamily="34" charset="0"/>
              <a:buChar char="•"/>
            </a:pPr>
            <a:r>
              <a:rPr lang="en-US" sz="2800" spc="30" dirty="0" err="1">
                <a:solidFill>
                  <a:srgbClr val="000000"/>
                </a:solidFill>
                <a:latin typeface="Calibri" panose="02020603050405020304" pitchFamily="2"/>
              </a:rPr>
              <a:t>terugblik</a:t>
            </a:r>
            <a:r>
              <a:rPr lang="en-US" sz="2800" spc="30" dirty="0">
                <a:solidFill>
                  <a:srgbClr val="000000"/>
                </a:solidFill>
                <a:latin typeface="Calibri" panose="02020603050405020304" pitchFamily="2"/>
              </a:rPr>
              <a:t> van de </a:t>
            </a:r>
            <a:r>
              <a:rPr lang="en-US" sz="2800" spc="30" dirty="0" err="1">
                <a:solidFill>
                  <a:srgbClr val="000000"/>
                </a:solidFill>
                <a:latin typeface="Calibri" panose="02020603050405020304" pitchFamily="2"/>
              </a:rPr>
              <a:t>informatiebijeenkomst</a:t>
            </a:r>
            <a:r>
              <a:rPr lang="en-US" sz="2800" spc="30" dirty="0">
                <a:solidFill>
                  <a:srgbClr val="000000"/>
                </a:solidFill>
                <a:latin typeface="Calibri" panose="02020603050405020304" pitchFamily="2"/>
              </a:rPr>
              <a:t> van 2 </a:t>
            </a:r>
            <a:r>
              <a:rPr lang="en-US" sz="2800" spc="30" dirty="0" err="1">
                <a:solidFill>
                  <a:srgbClr val="000000"/>
                </a:solidFill>
                <a:latin typeface="Calibri" panose="02020603050405020304" pitchFamily="2"/>
              </a:rPr>
              <a:t>november</a:t>
            </a:r>
            <a:r>
              <a:rPr lang="en-US" sz="2800" spc="30" dirty="0">
                <a:solidFill>
                  <a:srgbClr val="000000"/>
                </a:solidFill>
                <a:latin typeface="Calibri" panose="02020603050405020304" pitchFamily="2"/>
              </a:rPr>
              <a:t>, wat </a:t>
            </a:r>
            <a:r>
              <a:rPr lang="en-US" sz="2800" spc="30" dirty="0" err="1">
                <a:solidFill>
                  <a:srgbClr val="000000"/>
                </a:solidFill>
                <a:latin typeface="Calibri" panose="02020603050405020304" pitchFamily="2"/>
              </a:rPr>
              <a:t>zijn</a:t>
            </a:r>
            <a:r>
              <a:rPr lang="en-US" sz="2800" spc="3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800" spc="30" dirty="0" err="1">
                <a:solidFill>
                  <a:srgbClr val="000000"/>
                </a:solidFill>
                <a:latin typeface="Calibri" panose="02020603050405020304" pitchFamily="2"/>
              </a:rPr>
              <a:t>uw</a:t>
            </a:r>
            <a:r>
              <a:rPr lang="en-US" sz="2800" spc="3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800" spc="30" dirty="0" err="1">
                <a:solidFill>
                  <a:srgbClr val="000000"/>
                </a:solidFill>
                <a:latin typeface="Calibri" panose="02020603050405020304" pitchFamily="2"/>
              </a:rPr>
              <a:t>wensen</a:t>
            </a:r>
            <a:r>
              <a:rPr lang="en-US" sz="2800" spc="3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800" spc="30" dirty="0" err="1">
                <a:solidFill>
                  <a:srgbClr val="000000"/>
                </a:solidFill>
                <a:latin typeface="Calibri" panose="02020603050405020304" pitchFamily="2"/>
              </a:rPr>
              <a:t>en</a:t>
            </a:r>
            <a:r>
              <a:rPr lang="en-US" sz="2800" spc="3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800" spc="30" dirty="0" err="1">
                <a:solidFill>
                  <a:srgbClr val="000000"/>
                </a:solidFill>
                <a:latin typeface="Calibri" panose="02020603050405020304" pitchFamily="2"/>
              </a:rPr>
              <a:t>aanbevelingen</a:t>
            </a:r>
            <a:r>
              <a:rPr lang="en-US" sz="2800" spc="3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0"/>
          </p:nvPr>
        </p:nvSpPr>
        <p:spPr>
          <a:xfrm>
            <a:off x="1036319" y="8199650"/>
            <a:ext cx="12340468" cy="6184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0" rIns="0" bIns="0" anchor="t">
            <a:noAutofit/>
          </a:bodyPr>
          <a:lstStyle/>
          <a:p>
            <a:pPr marL="342900" marR="0" indent="-342900" algn="l">
              <a:lnSpc>
                <a:spcPts val="1900"/>
              </a:lnSpc>
              <a:spcAft>
                <a:spcPts val="310"/>
              </a:spcAft>
              <a:buFont typeface="Arial" panose="020B0604020202020204" pitchFamily="34" charset="0"/>
              <a:buChar char="•"/>
            </a:pPr>
            <a:r>
              <a:rPr lang="en-US" sz="2800" spc="20" dirty="0" err="1">
                <a:solidFill>
                  <a:srgbClr val="000000"/>
                </a:solidFill>
                <a:latin typeface="Calibri" panose="02020603050405020304" pitchFamily="2"/>
              </a:rPr>
              <a:t>presentatie</a:t>
            </a:r>
            <a:r>
              <a:rPr lang="en-US" sz="2800" spc="20" dirty="0">
                <a:solidFill>
                  <a:srgbClr val="000000"/>
                </a:solidFill>
                <a:latin typeface="Calibri" panose="02020603050405020304" pitchFamily="2"/>
              </a:rPr>
              <a:t> van het plan, </a:t>
            </a:r>
            <a:r>
              <a:rPr lang="en-US" sz="2800" spc="20" dirty="0" err="1">
                <a:solidFill>
                  <a:srgbClr val="000000"/>
                </a:solidFill>
                <a:latin typeface="Calibri" panose="02020603050405020304" pitchFamily="2"/>
              </a:rPr>
              <a:t>toelichting</a:t>
            </a:r>
            <a:r>
              <a:rPr lang="en-US" sz="2800" spc="2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800" spc="20" dirty="0" err="1">
                <a:solidFill>
                  <a:srgbClr val="000000"/>
                </a:solidFill>
                <a:latin typeface="Calibri" panose="02020603050405020304" pitchFamily="2"/>
              </a:rPr>
              <a:t>welke</a:t>
            </a:r>
            <a:r>
              <a:rPr lang="en-US" sz="2800" spc="20" dirty="0">
                <a:solidFill>
                  <a:srgbClr val="000000"/>
                </a:solidFill>
                <a:latin typeface="Calibri" panose="02020603050405020304" pitchFamily="2"/>
              </a:rPr>
              <a:t> op- </a:t>
            </a:r>
            <a:r>
              <a:rPr lang="en-US" sz="2800" spc="20" dirty="0" err="1">
                <a:solidFill>
                  <a:srgbClr val="000000"/>
                </a:solidFill>
                <a:latin typeface="Calibri" panose="02020603050405020304" pitchFamily="2"/>
              </a:rPr>
              <a:t>en</a:t>
            </a:r>
            <a:r>
              <a:rPr lang="en-US" sz="2800" spc="2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800" spc="20" dirty="0" err="1">
                <a:solidFill>
                  <a:srgbClr val="000000"/>
                </a:solidFill>
                <a:latin typeface="Calibri" panose="02020603050405020304" pitchFamily="2"/>
              </a:rPr>
              <a:t>aanmerkingen</a:t>
            </a:r>
            <a:r>
              <a:rPr lang="en-US" sz="2800" spc="2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800" spc="20" dirty="0" err="1">
                <a:solidFill>
                  <a:srgbClr val="000000"/>
                </a:solidFill>
                <a:latin typeface="Calibri" panose="02020603050405020304" pitchFamily="2"/>
              </a:rPr>
              <a:t>hebben</a:t>
            </a:r>
            <a:r>
              <a:rPr lang="en-US" sz="2800" spc="20" dirty="0">
                <a:solidFill>
                  <a:srgbClr val="000000"/>
                </a:solidFill>
                <a:latin typeface="Calibri" panose="02020603050405020304" pitchFamily="2"/>
              </a:rPr>
              <a:t> we </a:t>
            </a:r>
            <a:r>
              <a:rPr lang="en-US" sz="2800" spc="20" dirty="0" err="1">
                <a:solidFill>
                  <a:srgbClr val="000000"/>
                </a:solidFill>
                <a:latin typeface="Calibri" panose="02020603050405020304" pitchFamily="2"/>
              </a:rPr>
              <a:t>meegenomen</a:t>
            </a:r>
            <a:r>
              <a:rPr lang="en-US" sz="2800" spc="20" dirty="0">
                <a:solidFill>
                  <a:srgbClr val="000000"/>
                </a:solidFill>
                <a:latin typeface="Calibri" panose="02020603050405020304" pitchFamily="2"/>
              </a:rPr>
              <a:t>?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0"/>
          </p:nvPr>
        </p:nvSpPr>
        <p:spPr>
          <a:xfrm>
            <a:off x="463550" y="245807"/>
            <a:ext cx="14033500" cy="12058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5725" rIns="0" bIns="0" anchor="t">
            <a:normAutofit fontScale="95000"/>
          </a:bodyPr>
          <a:lstStyle/>
          <a:p>
            <a:pPr marL="5394960" marR="0" indent="0" algn="l">
              <a:lnSpc>
                <a:spcPts val="5300"/>
              </a:lnSpc>
              <a:spcAft>
                <a:spcPts val="3475"/>
              </a:spcAft>
            </a:pPr>
            <a:r>
              <a:rPr lang="en-US" sz="4850" spc="0" dirty="0">
                <a:solidFill>
                  <a:srgbClr val="041510"/>
                </a:solidFill>
                <a:latin typeface="Calibri" panose="02020603050405020304" pitchFamily="2"/>
              </a:rPr>
              <a:t>WENSEN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0"/>
          </p:nvPr>
        </p:nvSpPr>
        <p:spPr>
          <a:xfrm>
            <a:off x="463550" y="1150375"/>
            <a:ext cx="14033500" cy="783426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0" rIns="0" bIns="0" anchor="t">
            <a:noAutofit/>
          </a:bodyPr>
          <a:lstStyle/>
          <a:p>
            <a:pPr marL="0" marR="0" indent="0" algn="ctr">
              <a:lnSpc>
                <a:spcPts val="1900"/>
              </a:lnSpc>
              <a:spcAft>
                <a:spcPts val="0"/>
              </a:spcAft>
            </a:pP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Knarrenhof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, </a:t>
            </a: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seniorenwoningen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, </a:t>
            </a: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levensloopbestendig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 (13) | </a:t>
            </a: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Duurzame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woningen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en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energiezuinig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 (10) |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2000" b="1" spc="45" dirty="0" err="1">
                <a:solidFill>
                  <a:srgbClr val="EC5F18"/>
                </a:solidFill>
                <a:latin typeface="Calibri" panose="02020603050405020304" pitchFamily="2"/>
              </a:rPr>
              <a:t>Woningen</a:t>
            </a:r>
            <a:r>
              <a:rPr lang="en-US" sz="2000" b="1" spc="4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000" b="1" spc="45" dirty="0" err="1">
                <a:solidFill>
                  <a:srgbClr val="EC5F18"/>
                </a:solidFill>
                <a:latin typeface="Calibri" panose="02020603050405020304" pitchFamily="2"/>
              </a:rPr>
              <a:t>voor</a:t>
            </a:r>
            <a:r>
              <a:rPr lang="en-US" sz="2000" b="1" spc="45" dirty="0">
                <a:solidFill>
                  <a:srgbClr val="EC5F18"/>
                </a:solidFill>
                <a:latin typeface="Calibri" panose="02020603050405020304" pitchFamily="2"/>
              </a:rPr>
              <a:t> “</a:t>
            </a:r>
            <a:r>
              <a:rPr lang="en-US" sz="2000" b="1" spc="45" dirty="0" err="1">
                <a:solidFill>
                  <a:srgbClr val="EC5F18"/>
                </a:solidFill>
                <a:latin typeface="Calibri" panose="02020603050405020304" pitchFamily="2"/>
              </a:rPr>
              <a:t>Montferlanders</a:t>
            </a:r>
            <a:r>
              <a:rPr lang="en-US" sz="2000" b="1" spc="45" dirty="0">
                <a:solidFill>
                  <a:srgbClr val="EC5F18"/>
                </a:solidFill>
                <a:latin typeface="Calibri" panose="02020603050405020304" pitchFamily="2"/>
              </a:rPr>
              <a:t>” (9) | </a:t>
            </a:r>
            <a:r>
              <a:rPr lang="en-US" sz="2000" b="1" spc="45" dirty="0" err="1">
                <a:solidFill>
                  <a:srgbClr val="EC5F18"/>
                </a:solidFill>
                <a:latin typeface="Calibri" panose="02020603050405020304" pitchFamily="2"/>
              </a:rPr>
              <a:t>Betaalbare</a:t>
            </a:r>
            <a:r>
              <a:rPr lang="en-US" sz="2000" b="1" spc="4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000" b="1" spc="45" dirty="0" err="1">
                <a:solidFill>
                  <a:srgbClr val="EC5F18"/>
                </a:solidFill>
                <a:latin typeface="Calibri" panose="02020603050405020304" pitchFamily="2"/>
              </a:rPr>
              <a:t>woningen</a:t>
            </a:r>
            <a:r>
              <a:rPr lang="en-US" sz="2000" b="1" spc="45" dirty="0">
                <a:solidFill>
                  <a:srgbClr val="EC5F18"/>
                </a:solidFill>
                <a:latin typeface="Calibri" panose="02020603050405020304" pitchFamily="2"/>
              </a:rPr>
              <a:t> (8) |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Vrije sector </a:t>
            </a: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kavels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 (6) | </a:t>
            </a: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Dorps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karakter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nieuwe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woonwijk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, </a:t>
            </a: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speels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, </a:t>
            </a: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anders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 dan </a:t>
            </a: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anders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, </a:t>
            </a: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gemeenschapszin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 (6) | </a:t>
            </a:r>
          </a:p>
          <a:p>
            <a:pPr marL="0" marR="0" indent="0" algn="ctr">
              <a:lnSpc>
                <a:spcPts val="1900"/>
              </a:lnSpc>
              <a:spcBef>
                <a:spcPts val="330"/>
              </a:spcBef>
              <a:spcAft>
                <a:spcPts val="0"/>
              </a:spcAft>
            </a:pPr>
            <a:r>
              <a:rPr lang="en-US" sz="2000" b="1" spc="30" dirty="0" err="1">
                <a:solidFill>
                  <a:srgbClr val="EC5F18"/>
                </a:solidFill>
                <a:latin typeface="Calibri" panose="02020603050405020304" pitchFamily="2"/>
              </a:rPr>
              <a:t>Starterswoningen</a:t>
            </a:r>
            <a:r>
              <a:rPr lang="en-US" sz="2000" b="1" spc="30" dirty="0">
                <a:solidFill>
                  <a:srgbClr val="EC5F18"/>
                </a:solidFill>
                <a:latin typeface="Calibri" panose="02020603050405020304" pitchFamily="2"/>
              </a:rPr>
              <a:t> (5) | </a:t>
            </a:r>
            <a:r>
              <a:rPr lang="en-US" sz="2000" b="1" spc="30" dirty="0" err="1">
                <a:solidFill>
                  <a:srgbClr val="EC5F18"/>
                </a:solidFill>
                <a:latin typeface="Calibri" panose="02020603050405020304" pitchFamily="2"/>
              </a:rPr>
              <a:t>Knarrenhof</a:t>
            </a:r>
            <a:r>
              <a:rPr lang="en-US" sz="2000" b="1" spc="30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000" b="1" spc="30" dirty="0" err="1">
                <a:solidFill>
                  <a:srgbClr val="EC5F18"/>
                </a:solidFill>
                <a:latin typeface="Calibri" panose="02020603050405020304" pitchFamily="2"/>
              </a:rPr>
              <a:t>ook</a:t>
            </a:r>
            <a:r>
              <a:rPr lang="en-US" sz="2000" b="1" spc="30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000" b="1" spc="30" dirty="0" err="1">
                <a:solidFill>
                  <a:srgbClr val="EC5F18"/>
                </a:solidFill>
                <a:latin typeface="Calibri" panose="02020603050405020304" pitchFamily="2"/>
              </a:rPr>
              <a:t>voor</a:t>
            </a:r>
            <a:r>
              <a:rPr lang="en-US" sz="2000" b="1" spc="30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000" b="1" spc="30" dirty="0" err="1">
                <a:solidFill>
                  <a:srgbClr val="EC5F18"/>
                </a:solidFill>
                <a:latin typeface="Calibri" panose="02020603050405020304" pitchFamily="2"/>
              </a:rPr>
              <a:t>jongeren</a:t>
            </a:r>
            <a:r>
              <a:rPr lang="en-US" sz="2000" b="1" spc="30" dirty="0">
                <a:solidFill>
                  <a:srgbClr val="EC5F18"/>
                </a:solidFill>
                <a:latin typeface="Calibri" panose="02020603050405020304" pitchFamily="2"/>
              </a:rPr>
              <a:t> (5) | </a:t>
            </a:r>
            <a:r>
              <a:rPr lang="en-US" sz="2000" b="1" spc="30" dirty="0" err="1">
                <a:solidFill>
                  <a:srgbClr val="EC5F18"/>
                </a:solidFill>
                <a:latin typeface="Calibri" panose="02020603050405020304" pitchFamily="2"/>
              </a:rPr>
              <a:t>Huizen</a:t>
            </a:r>
            <a:r>
              <a:rPr lang="en-US" sz="2000" b="1" spc="30" dirty="0">
                <a:solidFill>
                  <a:srgbClr val="EC5F18"/>
                </a:solidFill>
                <a:latin typeface="Calibri" panose="02020603050405020304" pitchFamily="2"/>
              </a:rPr>
              <a:t> met </a:t>
            </a:r>
            <a:r>
              <a:rPr lang="en-US" sz="2000" b="1" spc="30" dirty="0" err="1">
                <a:solidFill>
                  <a:srgbClr val="EC5F18"/>
                </a:solidFill>
                <a:latin typeface="Calibri" panose="02020603050405020304" pitchFamily="2"/>
              </a:rPr>
              <a:t>tuintje</a:t>
            </a:r>
            <a:r>
              <a:rPr lang="en-US" sz="2000" b="1" spc="30" dirty="0">
                <a:solidFill>
                  <a:srgbClr val="EC5F18"/>
                </a:solidFill>
                <a:latin typeface="Calibri" panose="02020603050405020304" pitchFamily="2"/>
              </a:rPr>
              <a:t> (5) | </a:t>
            </a:r>
          </a:p>
          <a:p>
            <a:pPr marL="0" marR="0" indent="0" algn="ctr">
              <a:lnSpc>
                <a:spcPts val="1900"/>
              </a:lnSpc>
              <a:spcBef>
                <a:spcPts val="305"/>
              </a:spcBef>
              <a:spcAft>
                <a:spcPts val="0"/>
              </a:spcAft>
            </a:pP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Geen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Knarrenhof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 (4) | </a:t>
            </a: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Laagbouw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 (4) | </a:t>
            </a: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Gevarieerd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woningaanbod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, mix van </a:t>
            </a: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woningen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 (4) | </a:t>
            </a:r>
          </a:p>
          <a:p>
            <a:pPr marL="137160" marR="0" indent="0" algn="l">
              <a:lnSpc>
                <a:spcPts val="1900"/>
              </a:lnSpc>
              <a:spcBef>
                <a:spcPts val="330"/>
              </a:spcBef>
              <a:spcAft>
                <a:spcPts val="0"/>
              </a:spcAft>
            </a:pP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Minder </a:t>
            </a: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huurwoningen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 dan 40%, is </a:t>
            </a: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te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veel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 (3) | VVL </a:t>
            </a: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terrein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 is Lengel, </a:t>
            </a: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geen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 ’s </a:t>
            </a: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Heerenberg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, </a:t>
            </a: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ook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bouwen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voor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 Lengel (2) | </a:t>
            </a: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Modulaire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woningen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 (2) |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2000" b="1" spc="30" dirty="0" err="1">
                <a:solidFill>
                  <a:srgbClr val="EC5F18"/>
                </a:solidFill>
                <a:latin typeface="Calibri" panose="02020603050405020304" pitchFamily="2"/>
              </a:rPr>
              <a:t>Toekomstbestendige</a:t>
            </a:r>
            <a:r>
              <a:rPr lang="en-US" sz="2000" b="1" spc="30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000" b="1" spc="30" dirty="0" err="1">
                <a:solidFill>
                  <a:srgbClr val="EC5F18"/>
                </a:solidFill>
                <a:latin typeface="Calibri" panose="02020603050405020304" pitchFamily="2"/>
              </a:rPr>
              <a:t>woningen</a:t>
            </a:r>
            <a:r>
              <a:rPr lang="en-US" sz="2000" b="1" spc="30" dirty="0">
                <a:solidFill>
                  <a:srgbClr val="EC5F18"/>
                </a:solidFill>
                <a:latin typeface="Calibri" panose="02020603050405020304" pitchFamily="2"/>
              </a:rPr>
              <a:t>, </a:t>
            </a:r>
            <a:r>
              <a:rPr lang="en-US" sz="2000" b="1" spc="30" dirty="0" err="1">
                <a:solidFill>
                  <a:srgbClr val="EC5F18"/>
                </a:solidFill>
                <a:latin typeface="Calibri" panose="02020603050405020304" pitchFamily="2"/>
              </a:rPr>
              <a:t>mogelijkheid</a:t>
            </a:r>
            <a:r>
              <a:rPr lang="en-US" sz="2000" b="1" spc="30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000" b="1" spc="30" dirty="0" err="1">
                <a:solidFill>
                  <a:srgbClr val="EC5F18"/>
                </a:solidFill>
                <a:latin typeface="Calibri" panose="02020603050405020304" pitchFamily="2"/>
              </a:rPr>
              <a:t>voor</a:t>
            </a:r>
            <a:r>
              <a:rPr lang="en-US" sz="2000" b="1" spc="30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000" b="1" spc="30" dirty="0" err="1">
                <a:solidFill>
                  <a:srgbClr val="EC5F18"/>
                </a:solidFill>
                <a:latin typeface="Calibri" panose="02020603050405020304" pitchFamily="2"/>
              </a:rPr>
              <a:t>uitbreiding</a:t>
            </a:r>
            <a:r>
              <a:rPr lang="en-US" sz="2000" b="1" spc="30" dirty="0">
                <a:solidFill>
                  <a:srgbClr val="EC5F18"/>
                </a:solidFill>
                <a:latin typeface="Calibri" panose="02020603050405020304" pitchFamily="2"/>
              </a:rPr>
              <a:t> (1) | </a:t>
            </a:r>
            <a:r>
              <a:rPr lang="en-US" sz="2000" b="1" spc="30" dirty="0" err="1">
                <a:solidFill>
                  <a:srgbClr val="EC5F18"/>
                </a:solidFill>
                <a:latin typeface="Calibri" panose="02020603050405020304" pitchFamily="2"/>
              </a:rPr>
              <a:t>Zelf</a:t>
            </a:r>
            <a:r>
              <a:rPr lang="en-US" sz="2000" b="1" spc="30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000" b="1" spc="30" dirty="0" err="1">
                <a:solidFill>
                  <a:srgbClr val="EC5F18"/>
                </a:solidFill>
                <a:latin typeface="Calibri" panose="02020603050405020304" pitchFamily="2"/>
              </a:rPr>
              <a:t>grond</a:t>
            </a:r>
            <a:r>
              <a:rPr lang="en-US" sz="2000" b="1" spc="30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000" b="1" spc="30" dirty="0" err="1">
                <a:solidFill>
                  <a:srgbClr val="EC5F18"/>
                </a:solidFill>
                <a:latin typeface="Calibri" panose="02020603050405020304" pitchFamily="2"/>
              </a:rPr>
              <a:t>bij</a:t>
            </a:r>
            <a:r>
              <a:rPr lang="en-US" sz="2000" b="1" spc="30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000" b="1" spc="30" dirty="0" err="1">
                <a:solidFill>
                  <a:srgbClr val="EC5F18"/>
                </a:solidFill>
                <a:latin typeface="Calibri" panose="02020603050405020304" pitchFamily="2"/>
              </a:rPr>
              <a:t>kunnen</a:t>
            </a:r>
            <a:r>
              <a:rPr lang="en-US" sz="2000" b="1" spc="30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000" b="1" spc="30" dirty="0" err="1">
                <a:solidFill>
                  <a:srgbClr val="EC5F18"/>
                </a:solidFill>
                <a:latin typeface="Calibri" panose="02020603050405020304" pitchFamily="2"/>
              </a:rPr>
              <a:t>kopen</a:t>
            </a:r>
            <a:r>
              <a:rPr lang="en-US" sz="2000" b="1" spc="30" dirty="0">
                <a:solidFill>
                  <a:srgbClr val="EC5F18"/>
                </a:solidFill>
                <a:latin typeface="Calibri" panose="02020603050405020304" pitchFamily="2"/>
              </a:rPr>
              <a:t> achter het </a:t>
            </a:r>
            <a:r>
              <a:rPr lang="en-US" sz="2000" b="1" spc="30" dirty="0" err="1">
                <a:solidFill>
                  <a:srgbClr val="EC5F18"/>
                </a:solidFill>
                <a:latin typeface="Calibri" panose="02020603050405020304" pitchFamily="2"/>
              </a:rPr>
              <a:t>bestaande</a:t>
            </a:r>
            <a:r>
              <a:rPr lang="en-US" sz="2000" b="1" spc="30" dirty="0">
                <a:solidFill>
                  <a:srgbClr val="EC5F18"/>
                </a:solidFill>
                <a:latin typeface="Calibri" panose="02020603050405020304" pitchFamily="2"/>
              </a:rPr>
              <a:t> huis (1) |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Voorkeur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voor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vrijstaande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woningen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aan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Veenseweg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, </a:t>
            </a: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combinatie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 met </a:t>
            </a: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groen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 (1) | </a:t>
            </a: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Woning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 op het </a:t>
            </a: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zuiden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 (1) </a:t>
            </a:r>
          </a:p>
          <a:p>
            <a:pPr marL="0" marR="0" indent="0" algn="ctr">
              <a:lnSpc>
                <a:spcPts val="1900"/>
              </a:lnSpc>
              <a:spcBef>
                <a:spcPts val="335"/>
              </a:spcBef>
              <a:spcAft>
                <a:spcPts val="0"/>
              </a:spcAft>
            </a:pP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woningen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en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schuren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 met </a:t>
            </a: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een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groen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 dak , </a:t>
            </a: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sedem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, </a:t>
            </a: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ook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bij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bestaande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 “</a:t>
            </a: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platte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” </a:t>
            </a:r>
            <a:r>
              <a:rPr lang="en-US" sz="2000" b="1" spc="35" dirty="0" err="1">
                <a:solidFill>
                  <a:srgbClr val="EC5F18"/>
                </a:solidFill>
                <a:latin typeface="Calibri" panose="02020603050405020304" pitchFamily="2"/>
              </a:rPr>
              <a:t>gebouwen</a:t>
            </a:r>
            <a:r>
              <a:rPr lang="en-US" sz="2000" b="1" spc="35" dirty="0">
                <a:solidFill>
                  <a:srgbClr val="EC5F18"/>
                </a:solidFill>
                <a:latin typeface="Calibri" panose="02020603050405020304" pitchFamily="2"/>
              </a:rPr>
              <a:t> (1) </a:t>
            </a:r>
          </a:p>
          <a:p>
            <a:pPr marL="0" marR="0" indent="0" algn="ctr">
              <a:lnSpc>
                <a:spcPts val="1900"/>
              </a:lnSpc>
              <a:spcBef>
                <a:spcPts val="2470"/>
              </a:spcBef>
              <a:spcAft>
                <a:spcPts val="0"/>
              </a:spcAft>
            </a:pPr>
            <a:r>
              <a:rPr lang="en-US" sz="2000" b="1" spc="35" dirty="0" err="1">
                <a:solidFill>
                  <a:srgbClr val="716768"/>
                </a:solidFill>
                <a:latin typeface="Calibri" panose="02020603050405020304" pitchFamily="2"/>
              </a:rPr>
              <a:t>Veilige</a:t>
            </a:r>
            <a:r>
              <a:rPr lang="en-US" sz="2000" b="1" spc="35" dirty="0">
                <a:solidFill>
                  <a:srgbClr val="716768"/>
                </a:solidFill>
                <a:latin typeface="Calibri" panose="02020603050405020304" pitchFamily="2"/>
              </a:rPr>
              <a:t> </a:t>
            </a:r>
            <a:r>
              <a:rPr lang="en-US" sz="2000" b="1" spc="35" dirty="0" err="1">
                <a:solidFill>
                  <a:srgbClr val="716768"/>
                </a:solidFill>
                <a:latin typeface="Calibri" panose="02020603050405020304" pitchFamily="2"/>
              </a:rPr>
              <a:t>fietspaden</a:t>
            </a:r>
            <a:r>
              <a:rPr lang="en-US" sz="2000" b="1" spc="35" dirty="0">
                <a:solidFill>
                  <a:srgbClr val="716768"/>
                </a:solidFill>
                <a:latin typeface="Calibri" panose="02020603050405020304" pitchFamily="2"/>
              </a:rPr>
              <a:t>, </a:t>
            </a:r>
            <a:r>
              <a:rPr lang="en-US" sz="2000" b="1" spc="35" dirty="0" err="1">
                <a:solidFill>
                  <a:srgbClr val="716768"/>
                </a:solidFill>
                <a:latin typeface="Calibri" panose="02020603050405020304" pitchFamily="2"/>
              </a:rPr>
              <a:t>aansluitingen</a:t>
            </a:r>
            <a:r>
              <a:rPr lang="en-US" sz="2000" b="1" spc="35" dirty="0">
                <a:solidFill>
                  <a:srgbClr val="716768"/>
                </a:solidFill>
                <a:latin typeface="Calibri" panose="02020603050405020304" pitchFamily="2"/>
              </a:rPr>
              <a:t> </a:t>
            </a:r>
            <a:r>
              <a:rPr lang="en-US" sz="2000" b="1" spc="35" dirty="0" err="1">
                <a:solidFill>
                  <a:srgbClr val="716768"/>
                </a:solidFill>
                <a:latin typeface="Calibri" panose="02020603050405020304" pitchFamily="2"/>
              </a:rPr>
              <a:t>voor</a:t>
            </a:r>
            <a:r>
              <a:rPr lang="en-US" sz="2000" b="1" spc="35" dirty="0">
                <a:solidFill>
                  <a:srgbClr val="716768"/>
                </a:solidFill>
                <a:latin typeface="Calibri" panose="02020603050405020304" pitchFamily="2"/>
              </a:rPr>
              <a:t> </a:t>
            </a:r>
            <a:r>
              <a:rPr lang="en-US" sz="2000" b="1" spc="35" dirty="0" err="1">
                <a:solidFill>
                  <a:srgbClr val="716768"/>
                </a:solidFill>
                <a:latin typeface="Calibri" panose="02020603050405020304" pitchFamily="2"/>
              </a:rPr>
              <a:t>fietsers</a:t>
            </a:r>
            <a:r>
              <a:rPr lang="en-US" sz="2000" b="1" spc="35" dirty="0">
                <a:solidFill>
                  <a:srgbClr val="716768"/>
                </a:solidFill>
                <a:latin typeface="Calibri" panose="02020603050405020304" pitchFamily="2"/>
              </a:rPr>
              <a:t> (4) | </a:t>
            </a:r>
            <a:r>
              <a:rPr lang="en-US" sz="2000" b="1" spc="35" dirty="0" err="1">
                <a:solidFill>
                  <a:srgbClr val="716768"/>
                </a:solidFill>
                <a:latin typeface="Calibri" panose="02020603050405020304" pitchFamily="2"/>
              </a:rPr>
              <a:t>Geen</a:t>
            </a:r>
            <a:r>
              <a:rPr lang="en-US" sz="2000" b="1" spc="35" dirty="0">
                <a:solidFill>
                  <a:srgbClr val="716768"/>
                </a:solidFill>
                <a:latin typeface="Calibri" panose="02020603050405020304" pitchFamily="2"/>
              </a:rPr>
              <a:t> </a:t>
            </a:r>
            <a:r>
              <a:rPr lang="en-US" sz="2000" b="1" spc="35" dirty="0" err="1">
                <a:solidFill>
                  <a:srgbClr val="716768"/>
                </a:solidFill>
                <a:latin typeface="Calibri" panose="02020603050405020304" pitchFamily="2"/>
              </a:rPr>
              <a:t>sluipverkeer</a:t>
            </a:r>
            <a:r>
              <a:rPr lang="en-US" sz="2000" b="1" spc="35" dirty="0">
                <a:solidFill>
                  <a:srgbClr val="716768"/>
                </a:solidFill>
                <a:latin typeface="Calibri" panose="02020603050405020304" pitchFamily="2"/>
              </a:rPr>
              <a:t> door </a:t>
            </a:r>
            <a:r>
              <a:rPr lang="en-US" sz="2000" b="1" spc="35" dirty="0" err="1">
                <a:solidFill>
                  <a:srgbClr val="716768"/>
                </a:solidFill>
                <a:latin typeface="Calibri" panose="02020603050405020304" pitchFamily="2"/>
              </a:rPr>
              <a:t>Koppelpaarden</a:t>
            </a:r>
            <a:r>
              <a:rPr lang="en-US" sz="2000" b="1" spc="35" dirty="0">
                <a:solidFill>
                  <a:srgbClr val="716768"/>
                </a:solidFill>
                <a:latin typeface="Calibri" panose="02020603050405020304" pitchFamily="2"/>
              </a:rPr>
              <a:t>, Klomp, </a:t>
            </a:r>
            <a:r>
              <a:rPr lang="en-US" sz="2000" b="1" spc="35" dirty="0" err="1">
                <a:solidFill>
                  <a:srgbClr val="716768"/>
                </a:solidFill>
                <a:latin typeface="Calibri" panose="02020603050405020304" pitchFamily="2"/>
              </a:rPr>
              <a:t>Huisakker</a:t>
            </a:r>
            <a:r>
              <a:rPr lang="en-US" sz="2000" b="1" spc="35" dirty="0">
                <a:solidFill>
                  <a:srgbClr val="716768"/>
                </a:solidFill>
                <a:latin typeface="Calibri" panose="02020603050405020304" pitchFamily="2"/>
              </a:rPr>
              <a:t> (4) </a:t>
            </a:r>
          </a:p>
          <a:p>
            <a:pPr marL="0" marR="0" indent="0" algn="ctr">
              <a:lnSpc>
                <a:spcPts val="1900"/>
              </a:lnSpc>
              <a:spcBef>
                <a:spcPts val="335"/>
              </a:spcBef>
              <a:spcAft>
                <a:spcPts val="0"/>
              </a:spcAft>
            </a:pPr>
            <a:r>
              <a:rPr lang="en-US" sz="2000" b="1" spc="35" dirty="0">
                <a:solidFill>
                  <a:srgbClr val="716768"/>
                </a:solidFill>
                <a:latin typeface="Calibri" panose="02020603050405020304" pitchFamily="2"/>
              </a:rPr>
              <a:t>Pas op met extra </a:t>
            </a:r>
            <a:r>
              <a:rPr lang="en-US" sz="2000" b="1" spc="35" dirty="0" err="1">
                <a:solidFill>
                  <a:srgbClr val="716768"/>
                </a:solidFill>
                <a:latin typeface="Calibri" panose="02020603050405020304" pitchFamily="2"/>
              </a:rPr>
              <a:t>verkeer</a:t>
            </a:r>
            <a:r>
              <a:rPr lang="en-US" sz="2000" b="1" spc="35" dirty="0">
                <a:solidFill>
                  <a:srgbClr val="716768"/>
                </a:solidFill>
                <a:latin typeface="Calibri" panose="02020603050405020304" pitchFamily="2"/>
              </a:rPr>
              <a:t> door de </a:t>
            </a:r>
            <a:r>
              <a:rPr lang="en-US" sz="2000" b="1" spc="35" dirty="0" err="1">
                <a:solidFill>
                  <a:srgbClr val="716768"/>
                </a:solidFill>
                <a:latin typeface="Calibri" panose="02020603050405020304" pitchFamily="2"/>
              </a:rPr>
              <a:t>Antoniusstraat</a:t>
            </a:r>
            <a:r>
              <a:rPr lang="en-US" sz="2000" b="1" spc="35" dirty="0">
                <a:solidFill>
                  <a:srgbClr val="716768"/>
                </a:solidFill>
                <a:latin typeface="Calibri" panose="02020603050405020304" pitchFamily="2"/>
              </a:rPr>
              <a:t> (2) | </a:t>
            </a:r>
            <a:r>
              <a:rPr lang="en-US" sz="2000" b="1" spc="35" dirty="0" err="1">
                <a:solidFill>
                  <a:srgbClr val="716768"/>
                </a:solidFill>
                <a:latin typeface="Calibri" panose="02020603050405020304" pitchFamily="2"/>
              </a:rPr>
              <a:t>Geen</a:t>
            </a:r>
            <a:r>
              <a:rPr lang="en-US" sz="2000" b="1" spc="35" dirty="0">
                <a:solidFill>
                  <a:srgbClr val="716768"/>
                </a:solidFill>
                <a:latin typeface="Calibri" panose="02020603050405020304" pitchFamily="2"/>
              </a:rPr>
              <a:t> </a:t>
            </a:r>
            <a:r>
              <a:rPr lang="en-US" sz="2000" b="1" spc="35" dirty="0" err="1">
                <a:solidFill>
                  <a:srgbClr val="716768"/>
                </a:solidFill>
                <a:latin typeface="Calibri" panose="02020603050405020304" pitchFamily="2"/>
              </a:rPr>
              <a:t>parkeerplaatsen</a:t>
            </a:r>
            <a:r>
              <a:rPr lang="en-US" sz="2000" b="1" spc="35" dirty="0">
                <a:solidFill>
                  <a:srgbClr val="716768"/>
                </a:solidFill>
                <a:latin typeface="Calibri" panose="02020603050405020304" pitchFamily="2"/>
              </a:rPr>
              <a:t> </a:t>
            </a:r>
            <a:r>
              <a:rPr lang="en-US" sz="2000" b="1" spc="35" dirty="0" err="1">
                <a:solidFill>
                  <a:srgbClr val="716768"/>
                </a:solidFill>
                <a:latin typeface="Calibri" panose="02020603050405020304" pitchFamily="2"/>
              </a:rPr>
              <a:t>bij</a:t>
            </a:r>
            <a:r>
              <a:rPr lang="en-US" sz="2000" b="1" spc="35" dirty="0">
                <a:solidFill>
                  <a:srgbClr val="716768"/>
                </a:solidFill>
                <a:latin typeface="Calibri" panose="02020603050405020304" pitchFamily="2"/>
              </a:rPr>
              <a:t> </a:t>
            </a:r>
            <a:r>
              <a:rPr lang="en-US" sz="2000" b="1" spc="35" dirty="0" err="1">
                <a:solidFill>
                  <a:srgbClr val="716768"/>
                </a:solidFill>
                <a:latin typeface="Calibri" panose="02020603050405020304" pitchFamily="2"/>
              </a:rPr>
              <a:t>bestaande</a:t>
            </a:r>
            <a:r>
              <a:rPr lang="en-US" sz="2000" b="1" spc="35" dirty="0">
                <a:solidFill>
                  <a:srgbClr val="716768"/>
                </a:solidFill>
                <a:latin typeface="Calibri" panose="02020603050405020304" pitchFamily="2"/>
              </a:rPr>
              <a:t> </a:t>
            </a:r>
            <a:r>
              <a:rPr lang="en-US" sz="2000" b="1" spc="35" dirty="0" err="1">
                <a:solidFill>
                  <a:srgbClr val="716768"/>
                </a:solidFill>
                <a:latin typeface="Calibri" panose="02020603050405020304" pitchFamily="2"/>
              </a:rPr>
              <a:t>woningen</a:t>
            </a:r>
            <a:r>
              <a:rPr lang="en-US" sz="2000" b="1" spc="35" dirty="0">
                <a:solidFill>
                  <a:srgbClr val="716768"/>
                </a:solidFill>
                <a:latin typeface="Calibri" panose="02020603050405020304" pitchFamily="2"/>
              </a:rPr>
              <a:t>, </a:t>
            </a:r>
            <a:r>
              <a:rPr lang="en-US" sz="2000" b="1" spc="35" dirty="0" err="1">
                <a:solidFill>
                  <a:srgbClr val="716768"/>
                </a:solidFill>
                <a:latin typeface="Calibri" panose="02020603050405020304" pitchFamily="2"/>
              </a:rPr>
              <a:t>parkeren</a:t>
            </a:r>
            <a:r>
              <a:rPr lang="en-US" sz="2000" b="1" spc="35" dirty="0">
                <a:solidFill>
                  <a:srgbClr val="716768"/>
                </a:solidFill>
                <a:latin typeface="Calibri" panose="02020603050405020304" pitchFamily="2"/>
              </a:rPr>
              <a:t> </a:t>
            </a:r>
            <a:r>
              <a:rPr lang="en-US" sz="2000" b="1" spc="35" dirty="0" err="1">
                <a:solidFill>
                  <a:srgbClr val="716768"/>
                </a:solidFill>
                <a:latin typeface="Calibri" panose="02020603050405020304" pitchFamily="2"/>
              </a:rPr>
              <a:t>voor</a:t>
            </a:r>
            <a:r>
              <a:rPr lang="en-US" sz="2000" b="1" spc="35" dirty="0">
                <a:solidFill>
                  <a:srgbClr val="716768"/>
                </a:solidFill>
                <a:latin typeface="Calibri" panose="02020603050405020304" pitchFamily="2"/>
              </a:rPr>
              <a:t> </a:t>
            </a:r>
            <a:r>
              <a:rPr lang="en-US" sz="2000" b="1" spc="35" dirty="0" err="1">
                <a:solidFill>
                  <a:srgbClr val="716768"/>
                </a:solidFill>
                <a:latin typeface="Calibri" panose="02020603050405020304" pitchFamily="2"/>
              </a:rPr>
              <a:t>nieuwe</a:t>
            </a:r>
            <a:r>
              <a:rPr lang="en-US" sz="2000" b="1" spc="35" dirty="0">
                <a:solidFill>
                  <a:srgbClr val="716768"/>
                </a:solidFill>
                <a:latin typeface="Calibri" panose="02020603050405020304" pitchFamily="2"/>
              </a:rPr>
              <a:t> </a:t>
            </a:r>
            <a:r>
              <a:rPr lang="en-US" sz="2000" b="1" spc="35" dirty="0" err="1">
                <a:solidFill>
                  <a:srgbClr val="716768"/>
                </a:solidFill>
                <a:latin typeface="Calibri" panose="02020603050405020304" pitchFamily="2"/>
              </a:rPr>
              <a:t>woningen</a:t>
            </a:r>
            <a:r>
              <a:rPr lang="en-US" sz="2000" b="1" spc="35" dirty="0">
                <a:solidFill>
                  <a:srgbClr val="716768"/>
                </a:solidFill>
                <a:latin typeface="Calibri" panose="02020603050405020304" pitchFamily="2"/>
              </a:rPr>
              <a:t> (2) | </a:t>
            </a:r>
          </a:p>
          <a:p>
            <a:pPr marL="0" marR="0" indent="0" algn="l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2000" b="1" spc="25" dirty="0" err="1">
                <a:solidFill>
                  <a:srgbClr val="716768"/>
                </a:solidFill>
                <a:latin typeface="Calibri" panose="02020603050405020304" pitchFamily="2"/>
              </a:rPr>
              <a:t>Keuze</a:t>
            </a:r>
            <a:r>
              <a:rPr lang="en-US" sz="2000" b="1" spc="25" dirty="0">
                <a:solidFill>
                  <a:srgbClr val="716768"/>
                </a:solidFill>
                <a:latin typeface="Calibri" panose="02020603050405020304" pitchFamily="2"/>
              </a:rPr>
              <a:t> </a:t>
            </a:r>
            <a:r>
              <a:rPr lang="en-US" sz="2000" b="1" spc="25" dirty="0" err="1">
                <a:solidFill>
                  <a:srgbClr val="716768"/>
                </a:solidFill>
                <a:latin typeface="Calibri" panose="02020603050405020304" pitchFamily="2"/>
              </a:rPr>
              <a:t>maken</a:t>
            </a:r>
            <a:r>
              <a:rPr lang="en-US" sz="2000" b="1" spc="25" dirty="0">
                <a:solidFill>
                  <a:srgbClr val="716768"/>
                </a:solidFill>
                <a:latin typeface="Calibri" panose="02020603050405020304" pitchFamily="2"/>
              </a:rPr>
              <a:t> </a:t>
            </a:r>
            <a:r>
              <a:rPr lang="en-US" sz="2000" b="1" spc="25" dirty="0" err="1">
                <a:solidFill>
                  <a:srgbClr val="716768"/>
                </a:solidFill>
                <a:latin typeface="Calibri" panose="02020603050405020304" pitchFamily="2"/>
              </a:rPr>
              <a:t>voor</a:t>
            </a:r>
            <a:r>
              <a:rPr lang="en-US" sz="2000" b="1" spc="25" dirty="0">
                <a:solidFill>
                  <a:srgbClr val="716768"/>
                </a:solidFill>
                <a:latin typeface="Calibri" panose="02020603050405020304" pitchFamily="2"/>
              </a:rPr>
              <a:t> </a:t>
            </a:r>
            <a:r>
              <a:rPr lang="en-US" sz="2000" b="1" spc="25" dirty="0" err="1">
                <a:solidFill>
                  <a:srgbClr val="716768"/>
                </a:solidFill>
                <a:latin typeface="Calibri" panose="02020603050405020304" pitchFamily="2"/>
              </a:rPr>
              <a:t>ontsluiting</a:t>
            </a:r>
            <a:r>
              <a:rPr lang="en-US" sz="2000" b="1" spc="25" dirty="0">
                <a:solidFill>
                  <a:srgbClr val="716768"/>
                </a:solidFill>
                <a:latin typeface="Calibri" panose="02020603050405020304" pitchFamily="2"/>
              </a:rPr>
              <a:t>, </a:t>
            </a:r>
            <a:r>
              <a:rPr lang="en-US" sz="2000" b="1" spc="25" dirty="0" err="1">
                <a:solidFill>
                  <a:srgbClr val="716768"/>
                </a:solidFill>
                <a:latin typeface="Calibri" panose="02020603050405020304" pitchFamily="2"/>
              </a:rPr>
              <a:t>duidelijkheid</a:t>
            </a:r>
            <a:r>
              <a:rPr lang="en-US" sz="2000" b="1" spc="25" dirty="0">
                <a:solidFill>
                  <a:srgbClr val="716768"/>
                </a:solidFill>
                <a:latin typeface="Calibri" panose="02020603050405020304" pitchFamily="2"/>
              </a:rPr>
              <a:t> </a:t>
            </a:r>
            <a:r>
              <a:rPr lang="en-US" sz="2000" b="1" spc="25" dirty="0" err="1">
                <a:solidFill>
                  <a:srgbClr val="716768"/>
                </a:solidFill>
                <a:latin typeface="Calibri" panose="02020603050405020304" pitchFamily="2"/>
              </a:rPr>
              <a:t>gewenst</a:t>
            </a:r>
            <a:r>
              <a:rPr lang="en-US" sz="2000" b="1" spc="25" dirty="0">
                <a:solidFill>
                  <a:srgbClr val="716768"/>
                </a:solidFill>
                <a:latin typeface="Calibri" panose="02020603050405020304" pitchFamily="2"/>
              </a:rPr>
              <a:t> (2) | </a:t>
            </a:r>
            <a:r>
              <a:rPr lang="en-US" sz="2000" b="1" spc="25" dirty="0" err="1">
                <a:solidFill>
                  <a:srgbClr val="716768"/>
                </a:solidFill>
                <a:latin typeface="Calibri" panose="02020603050405020304" pitchFamily="2"/>
              </a:rPr>
              <a:t>Verkeersveiligheid</a:t>
            </a:r>
            <a:r>
              <a:rPr lang="en-US" sz="2000" b="1" spc="25" dirty="0">
                <a:solidFill>
                  <a:srgbClr val="716768"/>
                </a:solidFill>
                <a:latin typeface="Calibri" panose="02020603050405020304" pitchFamily="2"/>
              </a:rPr>
              <a:t> </a:t>
            </a:r>
            <a:r>
              <a:rPr lang="en-US" sz="2000" b="1" spc="25" dirty="0" err="1">
                <a:solidFill>
                  <a:srgbClr val="716768"/>
                </a:solidFill>
                <a:latin typeface="Calibri" panose="02020603050405020304" pitchFamily="2"/>
              </a:rPr>
              <a:t>oude</a:t>
            </a:r>
            <a:r>
              <a:rPr lang="en-US" sz="2000" b="1" spc="25" dirty="0">
                <a:solidFill>
                  <a:srgbClr val="716768"/>
                </a:solidFill>
                <a:latin typeface="Calibri" panose="02020603050405020304" pitchFamily="2"/>
              </a:rPr>
              <a:t> </a:t>
            </a:r>
            <a:r>
              <a:rPr lang="en-US" sz="2000" b="1" spc="25" dirty="0" err="1">
                <a:solidFill>
                  <a:srgbClr val="716768"/>
                </a:solidFill>
                <a:latin typeface="Calibri" panose="02020603050405020304" pitchFamily="2"/>
              </a:rPr>
              <a:t>Kapelstraat</a:t>
            </a:r>
            <a:r>
              <a:rPr lang="en-US" sz="2000" b="1" spc="25" dirty="0">
                <a:solidFill>
                  <a:srgbClr val="716768"/>
                </a:solidFill>
                <a:latin typeface="Calibri" panose="02020603050405020304" pitchFamily="2"/>
              </a:rPr>
              <a:t> (1) |</a:t>
            </a:r>
            <a:r>
              <a:rPr lang="en-US" sz="2000" b="1" spc="25" dirty="0" err="1">
                <a:solidFill>
                  <a:srgbClr val="716768"/>
                </a:solidFill>
                <a:latin typeface="Calibri" panose="02020603050405020304" pitchFamily="2"/>
              </a:rPr>
              <a:t>Parkeerplaats</a:t>
            </a:r>
            <a:r>
              <a:rPr lang="en-US" sz="2000" b="1" spc="25" dirty="0">
                <a:solidFill>
                  <a:srgbClr val="716768"/>
                </a:solidFill>
                <a:latin typeface="Calibri" panose="02020603050405020304" pitchFamily="2"/>
              </a:rPr>
              <a:t> VVL </a:t>
            </a:r>
            <a:r>
              <a:rPr lang="en-US" sz="2000" b="1" spc="25" dirty="0" err="1">
                <a:solidFill>
                  <a:srgbClr val="716768"/>
                </a:solidFill>
                <a:latin typeface="Calibri" panose="02020603050405020304" pitchFamily="2"/>
              </a:rPr>
              <a:t>behouden</a:t>
            </a:r>
            <a:r>
              <a:rPr lang="en-US" sz="2000" b="1" spc="25" dirty="0">
                <a:solidFill>
                  <a:srgbClr val="716768"/>
                </a:solidFill>
                <a:latin typeface="Calibri" panose="02020603050405020304" pitchFamily="2"/>
              </a:rPr>
              <a:t>, </a:t>
            </a:r>
            <a:r>
              <a:rPr lang="en-US" sz="2000" b="1" spc="25" dirty="0" err="1">
                <a:solidFill>
                  <a:srgbClr val="716768"/>
                </a:solidFill>
                <a:latin typeface="Calibri" panose="02020603050405020304" pitchFamily="2"/>
              </a:rPr>
              <a:t>geen</a:t>
            </a:r>
            <a:r>
              <a:rPr lang="en-US" sz="2000" b="1" spc="25" dirty="0">
                <a:solidFill>
                  <a:srgbClr val="716768"/>
                </a:solidFill>
                <a:latin typeface="Calibri" panose="02020603050405020304" pitchFamily="2"/>
              </a:rPr>
              <a:t> </a:t>
            </a:r>
            <a:r>
              <a:rPr lang="en-US" sz="2000" b="1" spc="25" dirty="0" err="1">
                <a:solidFill>
                  <a:srgbClr val="716768"/>
                </a:solidFill>
                <a:latin typeface="Calibri" panose="02020603050405020304" pitchFamily="2"/>
              </a:rPr>
              <a:t>woningen</a:t>
            </a:r>
            <a:r>
              <a:rPr lang="en-US" sz="2000" b="1" spc="25" dirty="0">
                <a:solidFill>
                  <a:srgbClr val="716768"/>
                </a:solidFill>
                <a:latin typeface="Calibri" panose="02020603050405020304" pitchFamily="2"/>
              </a:rPr>
              <a:t> (1) </a:t>
            </a:r>
          </a:p>
          <a:p>
            <a:pPr marL="0" marR="0" indent="0" algn="ctr">
              <a:lnSpc>
                <a:spcPts val="1900"/>
              </a:lnSpc>
              <a:spcBef>
                <a:spcPts val="3215"/>
              </a:spcBef>
              <a:spcAft>
                <a:spcPts val="0"/>
              </a:spcAft>
            </a:pPr>
            <a:r>
              <a:rPr lang="en-US" sz="2000" b="1" spc="35" dirty="0" err="1">
                <a:solidFill>
                  <a:srgbClr val="BE002D"/>
                </a:solidFill>
                <a:latin typeface="Calibri" panose="02020603050405020304" pitchFamily="2"/>
              </a:rPr>
              <a:t>Voorzieningen</a:t>
            </a:r>
            <a:r>
              <a:rPr lang="en-US" sz="2000" b="1" spc="35" dirty="0">
                <a:solidFill>
                  <a:srgbClr val="BE002D"/>
                </a:solidFill>
                <a:latin typeface="Calibri" panose="02020603050405020304" pitchFamily="2"/>
              </a:rPr>
              <a:t> in </a:t>
            </a:r>
            <a:r>
              <a:rPr lang="en-US" sz="2000" b="1" spc="35" dirty="0" err="1">
                <a:solidFill>
                  <a:srgbClr val="BE002D"/>
                </a:solidFill>
                <a:latin typeface="Calibri" panose="02020603050405020304" pitchFamily="2"/>
              </a:rPr>
              <a:t>Bongerd</a:t>
            </a:r>
            <a:r>
              <a:rPr lang="en-US" sz="2000" b="1" spc="35" dirty="0">
                <a:solidFill>
                  <a:srgbClr val="BE002D"/>
                </a:solidFill>
                <a:latin typeface="Calibri" panose="02020603050405020304" pitchFamily="2"/>
              </a:rPr>
              <a:t>, </a:t>
            </a:r>
            <a:r>
              <a:rPr lang="en-US" sz="2000" b="1" spc="35" dirty="0" err="1">
                <a:solidFill>
                  <a:srgbClr val="BE002D"/>
                </a:solidFill>
                <a:latin typeface="Calibri" panose="02020603050405020304" pitchFamily="2"/>
              </a:rPr>
              <a:t>gezondheidscentrum</a:t>
            </a:r>
            <a:r>
              <a:rPr lang="en-US" sz="2000" b="1" spc="35" dirty="0">
                <a:solidFill>
                  <a:srgbClr val="BE002D"/>
                </a:solidFill>
                <a:latin typeface="Calibri" panose="02020603050405020304" pitchFamily="2"/>
              </a:rPr>
              <a:t>, </a:t>
            </a:r>
            <a:r>
              <a:rPr lang="en-US" sz="2000" b="1" spc="35" dirty="0" err="1">
                <a:solidFill>
                  <a:srgbClr val="BE002D"/>
                </a:solidFill>
                <a:latin typeface="Calibri" panose="02020603050405020304" pitchFamily="2"/>
              </a:rPr>
              <a:t>winkels</a:t>
            </a:r>
            <a:r>
              <a:rPr lang="en-US" sz="2000" b="1" spc="35" dirty="0">
                <a:solidFill>
                  <a:srgbClr val="BE002D"/>
                </a:solidFill>
                <a:latin typeface="Calibri" panose="02020603050405020304" pitchFamily="2"/>
              </a:rPr>
              <a:t> (5) | </a:t>
            </a:r>
            <a:r>
              <a:rPr lang="en-US" sz="2000" b="1" spc="35" dirty="0" err="1">
                <a:solidFill>
                  <a:srgbClr val="BE002D"/>
                </a:solidFill>
                <a:latin typeface="Calibri" panose="02020603050405020304" pitchFamily="2"/>
              </a:rPr>
              <a:t>Bosmanhuus</a:t>
            </a:r>
            <a:r>
              <a:rPr lang="en-US" sz="2000" b="1" spc="35" dirty="0">
                <a:solidFill>
                  <a:srgbClr val="BE002D"/>
                </a:solidFill>
                <a:latin typeface="Calibri" panose="02020603050405020304" pitchFamily="2"/>
              </a:rPr>
              <a:t> met </a:t>
            </a:r>
            <a:r>
              <a:rPr lang="en-US" sz="2000" b="1" spc="35" dirty="0" err="1">
                <a:solidFill>
                  <a:srgbClr val="BE002D"/>
                </a:solidFill>
                <a:latin typeface="Calibri" panose="02020603050405020304" pitchFamily="2"/>
              </a:rPr>
              <a:t>parkeerplaats</a:t>
            </a:r>
            <a:r>
              <a:rPr lang="en-US" sz="2000" b="1" spc="35" dirty="0">
                <a:solidFill>
                  <a:srgbClr val="BE002D"/>
                </a:solidFill>
                <a:latin typeface="Calibri" panose="02020603050405020304" pitchFamily="2"/>
              </a:rPr>
              <a:t> </a:t>
            </a:r>
            <a:r>
              <a:rPr lang="en-US" sz="2000" b="1" spc="35" dirty="0" err="1">
                <a:solidFill>
                  <a:srgbClr val="BE002D"/>
                </a:solidFill>
                <a:latin typeface="Calibri" panose="02020603050405020304" pitchFamily="2"/>
              </a:rPr>
              <a:t>behouden</a:t>
            </a:r>
            <a:r>
              <a:rPr lang="en-US" sz="2000" b="1" spc="35" dirty="0">
                <a:solidFill>
                  <a:srgbClr val="BE002D"/>
                </a:solidFill>
                <a:latin typeface="Calibri" panose="02020603050405020304" pitchFamily="2"/>
              </a:rPr>
              <a:t> (3) | </a:t>
            </a:r>
            <a:r>
              <a:rPr lang="en-US" sz="2000" b="1" spc="35" dirty="0" err="1">
                <a:solidFill>
                  <a:srgbClr val="BE002D"/>
                </a:solidFill>
                <a:latin typeface="Calibri" panose="02020603050405020304" pitchFamily="2"/>
              </a:rPr>
              <a:t>Kermisterrein</a:t>
            </a:r>
            <a:r>
              <a:rPr lang="en-US" sz="2000" b="1" spc="35" dirty="0">
                <a:solidFill>
                  <a:srgbClr val="BE002D"/>
                </a:solidFill>
                <a:latin typeface="Calibri" panose="02020603050405020304" pitchFamily="2"/>
              </a:rPr>
              <a:t> </a:t>
            </a:r>
            <a:r>
              <a:rPr lang="en-US" sz="2000" b="1" spc="35" dirty="0" err="1">
                <a:solidFill>
                  <a:srgbClr val="BE002D"/>
                </a:solidFill>
                <a:latin typeface="Calibri" panose="02020603050405020304" pitchFamily="2"/>
              </a:rPr>
              <a:t>moet</a:t>
            </a:r>
            <a:r>
              <a:rPr lang="en-US" sz="2000" b="1" spc="35" dirty="0">
                <a:solidFill>
                  <a:srgbClr val="BE002D"/>
                </a:solidFill>
                <a:latin typeface="Calibri" panose="02020603050405020304" pitchFamily="2"/>
              </a:rPr>
              <a:t> </a:t>
            </a:r>
            <a:r>
              <a:rPr lang="en-US" sz="2000" b="1" spc="35" dirty="0" err="1">
                <a:solidFill>
                  <a:srgbClr val="BE002D"/>
                </a:solidFill>
                <a:latin typeface="Calibri" panose="02020603050405020304" pitchFamily="2"/>
              </a:rPr>
              <a:t>blijven</a:t>
            </a:r>
            <a:r>
              <a:rPr lang="en-US" sz="2000" b="1" spc="35" dirty="0">
                <a:solidFill>
                  <a:srgbClr val="BE002D"/>
                </a:solidFill>
                <a:latin typeface="Calibri" panose="02020603050405020304" pitchFamily="2"/>
              </a:rPr>
              <a:t> (2)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2000" b="1" spc="30" dirty="0" err="1">
                <a:solidFill>
                  <a:srgbClr val="BE002D"/>
                </a:solidFill>
                <a:latin typeface="Calibri" panose="02020603050405020304" pitchFamily="2"/>
              </a:rPr>
              <a:t>Voormalig</a:t>
            </a:r>
            <a:r>
              <a:rPr lang="en-US" sz="2000" b="1" spc="30" dirty="0">
                <a:solidFill>
                  <a:srgbClr val="BE002D"/>
                </a:solidFill>
                <a:latin typeface="Calibri" panose="02020603050405020304" pitchFamily="2"/>
              </a:rPr>
              <a:t> </a:t>
            </a:r>
            <a:r>
              <a:rPr lang="en-US" sz="2000" b="1" spc="30" dirty="0" err="1">
                <a:solidFill>
                  <a:srgbClr val="BE002D"/>
                </a:solidFill>
                <a:latin typeface="Calibri" panose="02020603050405020304" pitchFamily="2"/>
              </a:rPr>
              <a:t>fabrieksterrein</a:t>
            </a:r>
            <a:r>
              <a:rPr lang="en-US" sz="2000" b="1" spc="30" dirty="0">
                <a:solidFill>
                  <a:srgbClr val="BE002D"/>
                </a:solidFill>
                <a:latin typeface="Calibri" panose="02020603050405020304" pitchFamily="2"/>
              </a:rPr>
              <a:t> </a:t>
            </a:r>
            <a:r>
              <a:rPr lang="en-US" sz="2000" b="1" spc="30" dirty="0" err="1">
                <a:solidFill>
                  <a:srgbClr val="BE002D"/>
                </a:solidFill>
                <a:latin typeface="Calibri" panose="02020603050405020304" pitchFamily="2"/>
              </a:rPr>
              <a:t>Antoniusstraat</a:t>
            </a:r>
            <a:r>
              <a:rPr lang="en-US" sz="2000" b="1" spc="30" dirty="0">
                <a:solidFill>
                  <a:srgbClr val="BE002D"/>
                </a:solidFill>
                <a:latin typeface="Calibri" panose="02020603050405020304" pitchFamily="2"/>
              </a:rPr>
              <a:t> </a:t>
            </a:r>
            <a:r>
              <a:rPr lang="en-US" sz="2000" b="1" spc="30" dirty="0" err="1">
                <a:solidFill>
                  <a:srgbClr val="BE002D"/>
                </a:solidFill>
                <a:latin typeface="Calibri" panose="02020603050405020304" pitchFamily="2"/>
              </a:rPr>
              <a:t>als</a:t>
            </a:r>
            <a:r>
              <a:rPr lang="en-US" sz="2000" b="1" spc="30" dirty="0">
                <a:solidFill>
                  <a:srgbClr val="BE002D"/>
                </a:solidFill>
                <a:latin typeface="Calibri" panose="02020603050405020304" pitchFamily="2"/>
              </a:rPr>
              <a:t> </a:t>
            </a:r>
            <a:r>
              <a:rPr lang="en-US" sz="2000" b="1" spc="30" dirty="0" err="1">
                <a:solidFill>
                  <a:srgbClr val="BE002D"/>
                </a:solidFill>
                <a:latin typeface="Calibri" panose="02020603050405020304" pitchFamily="2"/>
              </a:rPr>
              <a:t>groen</a:t>
            </a:r>
            <a:r>
              <a:rPr lang="en-US" sz="2000" b="1" spc="30" dirty="0">
                <a:solidFill>
                  <a:srgbClr val="BE002D"/>
                </a:solidFill>
                <a:latin typeface="Calibri" panose="02020603050405020304" pitchFamily="2"/>
              </a:rPr>
              <a:t> </a:t>
            </a:r>
            <a:r>
              <a:rPr lang="en-US" sz="2000" b="1" spc="30" dirty="0" err="1">
                <a:solidFill>
                  <a:srgbClr val="BE002D"/>
                </a:solidFill>
                <a:latin typeface="Calibri" panose="02020603050405020304" pitchFamily="2"/>
              </a:rPr>
              <a:t>evenemententerrein</a:t>
            </a:r>
            <a:r>
              <a:rPr lang="en-US" sz="2000" b="1" spc="30" dirty="0">
                <a:solidFill>
                  <a:srgbClr val="BE002D"/>
                </a:solidFill>
                <a:latin typeface="Calibri" panose="02020603050405020304" pitchFamily="2"/>
              </a:rPr>
              <a:t> (1) | </a:t>
            </a:r>
            <a:r>
              <a:rPr lang="en-US" sz="2000" b="1" spc="30" dirty="0" err="1">
                <a:solidFill>
                  <a:srgbClr val="BE002D"/>
                </a:solidFill>
                <a:latin typeface="Calibri" panose="02020603050405020304" pitchFamily="2"/>
              </a:rPr>
              <a:t>Boerderijwinkel</a:t>
            </a:r>
            <a:r>
              <a:rPr lang="en-US" sz="2000" b="1" spc="30" dirty="0">
                <a:solidFill>
                  <a:srgbClr val="BE002D"/>
                </a:solidFill>
                <a:latin typeface="Calibri" panose="02020603050405020304" pitchFamily="2"/>
              </a:rPr>
              <a:t> (1) | </a:t>
            </a:r>
            <a:r>
              <a:rPr lang="en-US" sz="2000" b="1" spc="30" dirty="0" err="1">
                <a:solidFill>
                  <a:srgbClr val="BE002D"/>
                </a:solidFill>
                <a:latin typeface="Calibri" panose="02020603050405020304" pitchFamily="2"/>
              </a:rPr>
              <a:t>Fietsenwinkel</a:t>
            </a:r>
            <a:r>
              <a:rPr lang="en-US" sz="2000" b="1" spc="30" dirty="0">
                <a:solidFill>
                  <a:srgbClr val="BE002D"/>
                </a:solidFill>
                <a:latin typeface="Calibri" panose="02020603050405020304" pitchFamily="2"/>
              </a:rPr>
              <a:t> (1) | </a:t>
            </a:r>
            <a:r>
              <a:rPr lang="en-US" sz="2000" b="1" spc="30" dirty="0" err="1">
                <a:solidFill>
                  <a:srgbClr val="BE002D"/>
                </a:solidFill>
                <a:latin typeface="Calibri" panose="02020603050405020304" pitchFamily="2"/>
              </a:rPr>
              <a:t>Kinderboerderij</a:t>
            </a:r>
            <a:r>
              <a:rPr lang="en-US" sz="2000" b="1" spc="30" dirty="0">
                <a:solidFill>
                  <a:srgbClr val="BE002D"/>
                </a:solidFill>
                <a:latin typeface="Calibri" panose="02020603050405020304" pitchFamily="2"/>
              </a:rPr>
              <a:t> (1) | </a:t>
            </a:r>
          </a:p>
          <a:p>
            <a:pPr marL="0" marR="0" indent="0" algn="ctr">
              <a:lnSpc>
                <a:spcPts val="1900"/>
              </a:lnSpc>
              <a:spcBef>
                <a:spcPts val="330"/>
              </a:spcBef>
              <a:spcAft>
                <a:spcPts val="0"/>
              </a:spcAft>
            </a:pPr>
            <a:r>
              <a:rPr lang="en-US" sz="2000" b="1" spc="30" dirty="0" err="1">
                <a:solidFill>
                  <a:srgbClr val="BE002D"/>
                </a:solidFill>
                <a:latin typeface="Calibri" panose="02020603050405020304" pitchFamily="2"/>
              </a:rPr>
              <a:t>supermarkt</a:t>
            </a:r>
            <a:r>
              <a:rPr lang="en-US" sz="2000" b="1" spc="30" dirty="0">
                <a:solidFill>
                  <a:srgbClr val="BE002D"/>
                </a:solidFill>
                <a:latin typeface="Calibri" panose="02020603050405020304" pitchFamily="2"/>
              </a:rPr>
              <a:t> op </a:t>
            </a:r>
            <a:r>
              <a:rPr lang="en-US" sz="2000" b="1" spc="30" dirty="0" err="1">
                <a:solidFill>
                  <a:srgbClr val="BE002D"/>
                </a:solidFill>
                <a:latin typeface="Calibri" panose="02020603050405020304" pitchFamily="2"/>
              </a:rPr>
              <a:t>industrieterrein</a:t>
            </a:r>
            <a:r>
              <a:rPr lang="en-US" sz="2000" b="1" spc="30" dirty="0">
                <a:solidFill>
                  <a:srgbClr val="BE002D"/>
                </a:solidFill>
                <a:latin typeface="Calibri" panose="02020603050405020304" pitchFamily="2"/>
              </a:rPr>
              <a:t> (1) </a:t>
            </a:r>
          </a:p>
          <a:p>
            <a:pPr marL="0" marR="0" indent="0" algn="l">
              <a:lnSpc>
                <a:spcPts val="1900"/>
              </a:lnSpc>
              <a:spcBef>
                <a:spcPts val="2465"/>
              </a:spcBef>
              <a:spcAft>
                <a:spcPts val="0"/>
              </a:spcAft>
            </a:pPr>
            <a:r>
              <a:rPr lang="en-US" sz="2000" b="1" spc="30" dirty="0" err="1">
                <a:solidFill>
                  <a:srgbClr val="185E2B"/>
                </a:solidFill>
                <a:latin typeface="Calibri" panose="02020603050405020304" pitchFamily="2"/>
              </a:rPr>
              <a:t>Groene</a:t>
            </a:r>
            <a:r>
              <a:rPr lang="en-US" sz="2000" b="1" spc="30" dirty="0">
                <a:solidFill>
                  <a:srgbClr val="185E2B"/>
                </a:solidFill>
                <a:latin typeface="Calibri" panose="02020603050405020304" pitchFamily="2"/>
              </a:rPr>
              <a:t> </a:t>
            </a:r>
            <a:r>
              <a:rPr lang="en-US" sz="2000" b="1" spc="30" dirty="0" err="1">
                <a:solidFill>
                  <a:srgbClr val="185E2B"/>
                </a:solidFill>
                <a:latin typeface="Calibri" panose="02020603050405020304" pitchFamily="2"/>
              </a:rPr>
              <a:t>wijk</a:t>
            </a:r>
            <a:r>
              <a:rPr lang="en-US" sz="2000" b="1" spc="30" dirty="0">
                <a:solidFill>
                  <a:srgbClr val="185E2B"/>
                </a:solidFill>
                <a:latin typeface="Calibri" panose="02020603050405020304" pitchFamily="2"/>
              </a:rPr>
              <a:t>, </a:t>
            </a:r>
            <a:r>
              <a:rPr lang="en-US" sz="2000" b="1" spc="30" dirty="0" err="1">
                <a:solidFill>
                  <a:srgbClr val="185E2B"/>
                </a:solidFill>
                <a:latin typeface="Calibri" panose="02020603050405020304" pitchFamily="2"/>
              </a:rPr>
              <a:t>natuur</a:t>
            </a:r>
            <a:r>
              <a:rPr lang="en-US" sz="2000" b="1" spc="30" dirty="0">
                <a:solidFill>
                  <a:srgbClr val="185E2B"/>
                </a:solidFill>
                <a:latin typeface="Calibri" panose="02020603050405020304" pitchFamily="2"/>
              </a:rPr>
              <a:t>(</a:t>
            </a:r>
            <a:r>
              <a:rPr lang="en-US" sz="2000" b="1" spc="30" dirty="0" err="1">
                <a:solidFill>
                  <a:srgbClr val="185E2B"/>
                </a:solidFill>
                <a:latin typeface="Calibri" panose="02020603050405020304" pitchFamily="2"/>
              </a:rPr>
              <a:t>beleving</a:t>
            </a:r>
            <a:r>
              <a:rPr lang="en-US" sz="2000" b="1" spc="30" dirty="0">
                <a:solidFill>
                  <a:srgbClr val="185E2B"/>
                </a:solidFill>
                <a:latin typeface="Calibri" panose="02020603050405020304" pitchFamily="2"/>
              </a:rPr>
              <a:t>) (9) | </a:t>
            </a:r>
            <a:r>
              <a:rPr lang="en-US" sz="2000" b="1" spc="30" dirty="0" err="1">
                <a:solidFill>
                  <a:srgbClr val="185E2B"/>
                </a:solidFill>
                <a:latin typeface="Calibri" panose="02020603050405020304" pitchFamily="2"/>
              </a:rPr>
              <a:t>Groenstrook</a:t>
            </a:r>
            <a:r>
              <a:rPr lang="en-US" sz="2000" b="1" spc="30" dirty="0">
                <a:solidFill>
                  <a:srgbClr val="185E2B"/>
                </a:solidFill>
                <a:latin typeface="Calibri" panose="02020603050405020304" pitchFamily="2"/>
              </a:rPr>
              <a:t> of </a:t>
            </a:r>
            <a:r>
              <a:rPr lang="en-US" sz="2000" b="1" spc="30" dirty="0" err="1">
                <a:solidFill>
                  <a:srgbClr val="185E2B"/>
                </a:solidFill>
                <a:latin typeface="Calibri" panose="02020603050405020304" pitchFamily="2"/>
              </a:rPr>
              <a:t>ruimte</a:t>
            </a:r>
            <a:r>
              <a:rPr lang="en-US" sz="2000" b="1" spc="30" dirty="0">
                <a:solidFill>
                  <a:srgbClr val="185E2B"/>
                </a:solidFill>
                <a:latin typeface="Calibri" panose="02020603050405020304" pitchFamily="2"/>
              </a:rPr>
              <a:t> achter </a:t>
            </a:r>
            <a:r>
              <a:rPr lang="en-US" sz="2000" b="1" spc="30" dirty="0" err="1">
                <a:solidFill>
                  <a:srgbClr val="185E2B"/>
                </a:solidFill>
                <a:latin typeface="Calibri" panose="02020603050405020304" pitchFamily="2"/>
              </a:rPr>
              <a:t>bestaande</a:t>
            </a:r>
            <a:r>
              <a:rPr lang="en-US" sz="2000" b="1" spc="30" dirty="0">
                <a:solidFill>
                  <a:srgbClr val="185E2B"/>
                </a:solidFill>
                <a:latin typeface="Calibri" panose="02020603050405020304" pitchFamily="2"/>
              </a:rPr>
              <a:t> </a:t>
            </a:r>
            <a:r>
              <a:rPr lang="en-US" sz="2000" b="1" spc="30" dirty="0" err="1">
                <a:solidFill>
                  <a:srgbClr val="185E2B"/>
                </a:solidFill>
                <a:latin typeface="Calibri" panose="02020603050405020304" pitchFamily="2"/>
              </a:rPr>
              <a:t>woningen</a:t>
            </a:r>
            <a:r>
              <a:rPr lang="en-US" sz="2000" b="1" spc="30" dirty="0">
                <a:solidFill>
                  <a:srgbClr val="185E2B"/>
                </a:solidFill>
                <a:latin typeface="Calibri" panose="02020603050405020304" pitchFamily="2"/>
              </a:rPr>
              <a:t>, </a:t>
            </a:r>
            <a:r>
              <a:rPr lang="en-US" sz="2000" b="1" spc="30" dirty="0" err="1">
                <a:solidFill>
                  <a:srgbClr val="185E2B"/>
                </a:solidFill>
                <a:latin typeface="Calibri" panose="02020603050405020304" pitchFamily="2"/>
              </a:rPr>
              <a:t>oostzijde</a:t>
            </a:r>
            <a:r>
              <a:rPr lang="en-US" sz="2000" b="1" spc="30" dirty="0">
                <a:solidFill>
                  <a:srgbClr val="185E2B"/>
                </a:solidFill>
                <a:latin typeface="Calibri" panose="02020603050405020304" pitchFamily="2"/>
              </a:rPr>
              <a:t> </a:t>
            </a:r>
            <a:r>
              <a:rPr lang="en-US" sz="2000" b="1" spc="30" dirty="0" err="1">
                <a:solidFill>
                  <a:srgbClr val="185E2B"/>
                </a:solidFill>
                <a:latin typeface="Calibri" panose="02020603050405020304" pitchFamily="2"/>
              </a:rPr>
              <a:t>en</a:t>
            </a:r>
            <a:r>
              <a:rPr lang="en-US" sz="2000" b="1" spc="30" dirty="0">
                <a:solidFill>
                  <a:srgbClr val="185E2B"/>
                </a:solidFill>
                <a:latin typeface="Calibri" panose="02020603050405020304" pitchFamily="2"/>
              </a:rPr>
              <a:t> </a:t>
            </a:r>
            <a:r>
              <a:rPr lang="en-US" sz="2000" b="1" spc="30" dirty="0" err="1">
                <a:solidFill>
                  <a:srgbClr val="185E2B"/>
                </a:solidFill>
                <a:latin typeface="Calibri" panose="02020603050405020304" pitchFamily="2"/>
              </a:rPr>
              <a:t>zuidzijde</a:t>
            </a:r>
            <a:r>
              <a:rPr lang="en-US" sz="2000" b="1" spc="30" dirty="0">
                <a:solidFill>
                  <a:srgbClr val="185E2B"/>
                </a:solidFill>
                <a:latin typeface="Calibri" panose="02020603050405020304" pitchFamily="2"/>
              </a:rPr>
              <a:t> </a:t>
            </a:r>
            <a:r>
              <a:rPr lang="en-US" sz="2000" b="1" spc="30" dirty="0" err="1">
                <a:solidFill>
                  <a:srgbClr val="185E2B"/>
                </a:solidFill>
                <a:latin typeface="Calibri" panose="02020603050405020304" pitchFamily="2"/>
              </a:rPr>
              <a:t>plangebied</a:t>
            </a:r>
            <a:r>
              <a:rPr lang="en-US" sz="2000" b="1" spc="30" dirty="0">
                <a:solidFill>
                  <a:srgbClr val="185E2B"/>
                </a:solidFill>
                <a:latin typeface="Calibri" panose="02020603050405020304" pitchFamily="2"/>
              </a:rPr>
              <a:t> (4) | </a:t>
            </a:r>
            <a:r>
              <a:rPr lang="en-US" sz="2000" b="1" spc="30" dirty="0" err="1">
                <a:solidFill>
                  <a:srgbClr val="185E2B"/>
                </a:solidFill>
                <a:latin typeface="Calibri" panose="02020603050405020304" pitchFamily="2"/>
              </a:rPr>
              <a:t>Bomen</a:t>
            </a:r>
            <a:r>
              <a:rPr lang="en-US" sz="2000" b="1" spc="30" dirty="0">
                <a:solidFill>
                  <a:srgbClr val="185E2B"/>
                </a:solidFill>
                <a:latin typeface="Calibri" panose="02020603050405020304" pitchFamily="2"/>
              </a:rPr>
              <a:t>(</a:t>
            </a:r>
            <a:r>
              <a:rPr lang="en-US" sz="2000" b="1" spc="30" dirty="0" err="1">
                <a:solidFill>
                  <a:srgbClr val="185E2B"/>
                </a:solidFill>
                <a:latin typeface="Calibri" panose="02020603050405020304" pitchFamily="2"/>
              </a:rPr>
              <a:t>rij</a:t>
            </a:r>
            <a:r>
              <a:rPr lang="en-US" sz="2000" b="1" spc="30" dirty="0">
                <a:solidFill>
                  <a:srgbClr val="185E2B"/>
                </a:solidFill>
                <a:latin typeface="Calibri" panose="02020603050405020304" pitchFamily="2"/>
              </a:rPr>
              <a:t>) </a:t>
            </a:r>
            <a:r>
              <a:rPr lang="en-US" sz="2000" b="1" spc="30" dirty="0" err="1">
                <a:solidFill>
                  <a:srgbClr val="185E2B"/>
                </a:solidFill>
                <a:latin typeface="Calibri" panose="02020603050405020304" pitchFamily="2"/>
              </a:rPr>
              <a:t>behouden</a:t>
            </a:r>
            <a:r>
              <a:rPr lang="en-US" sz="2000" b="1" spc="30" dirty="0">
                <a:solidFill>
                  <a:srgbClr val="185E2B"/>
                </a:solidFill>
                <a:latin typeface="Calibri" panose="02020603050405020304" pitchFamily="2"/>
              </a:rPr>
              <a:t> </a:t>
            </a:r>
          </a:p>
          <a:p>
            <a:pPr marL="0" marR="0" indent="0" algn="ctr">
              <a:lnSpc>
                <a:spcPts val="1900"/>
              </a:lnSpc>
              <a:spcBef>
                <a:spcPts val="330"/>
              </a:spcBef>
              <a:spcAft>
                <a:spcPts val="0"/>
              </a:spcAft>
            </a:pPr>
            <a:r>
              <a:rPr lang="en-US" sz="2000" b="1" spc="35" dirty="0">
                <a:solidFill>
                  <a:srgbClr val="185E2B"/>
                </a:solidFill>
                <a:latin typeface="Calibri" panose="02020603050405020304" pitchFamily="2"/>
              </a:rPr>
              <a:t>(3) | </a:t>
            </a:r>
            <a:r>
              <a:rPr lang="en-US" sz="2000" b="1" spc="35" dirty="0" err="1">
                <a:solidFill>
                  <a:srgbClr val="185E2B"/>
                </a:solidFill>
                <a:latin typeface="Calibri" panose="02020603050405020304" pitchFamily="2"/>
              </a:rPr>
              <a:t>Speelvoorzieningen</a:t>
            </a:r>
            <a:r>
              <a:rPr lang="en-US" sz="2000" b="1" spc="35" dirty="0">
                <a:solidFill>
                  <a:srgbClr val="185E2B"/>
                </a:solidFill>
                <a:latin typeface="Calibri" panose="02020603050405020304" pitchFamily="2"/>
              </a:rPr>
              <a:t> </a:t>
            </a:r>
            <a:r>
              <a:rPr lang="en-US" sz="2000" b="1" spc="35" dirty="0" err="1">
                <a:solidFill>
                  <a:srgbClr val="185E2B"/>
                </a:solidFill>
                <a:latin typeface="Calibri" panose="02020603050405020304" pitchFamily="2"/>
              </a:rPr>
              <a:t>kinderen</a:t>
            </a:r>
            <a:r>
              <a:rPr lang="en-US" sz="2000" b="1" spc="35" dirty="0">
                <a:solidFill>
                  <a:srgbClr val="185E2B"/>
                </a:solidFill>
                <a:latin typeface="Calibri" panose="02020603050405020304" pitchFamily="2"/>
              </a:rPr>
              <a:t>, </a:t>
            </a:r>
            <a:r>
              <a:rPr lang="en-US" sz="2000" b="1" spc="35" dirty="0" err="1">
                <a:solidFill>
                  <a:srgbClr val="185E2B"/>
                </a:solidFill>
                <a:latin typeface="Calibri" panose="02020603050405020304" pitchFamily="2"/>
              </a:rPr>
              <a:t>behoud</a:t>
            </a:r>
            <a:r>
              <a:rPr lang="en-US" sz="2000" b="1" spc="35" dirty="0">
                <a:solidFill>
                  <a:srgbClr val="185E2B"/>
                </a:solidFill>
                <a:latin typeface="Calibri" panose="02020603050405020304" pitchFamily="2"/>
              </a:rPr>
              <a:t> </a:t>
            </a:r>
            <a:r>
              <a:rPr lang="en-US" sz="2000" b="1" spc="35" dirty="0" err="1">
                <a:solidFill>
                  <a:srgbClr val="185E2B"/>
                </a:solidFill>
                <a:latin typeface="Calibri" panose="02020603050405020304" pitchFamily="2"/>
              </a:rPr>
              <a:t>speelplaats</a:t>
            </a:r>
            <a:r>
              <a:rPr lang="en-US" sz="2000" b="1" spc="35" dirty="0">
                <a:solidFill>
                  <a:srgbClr val="185E2B"/>
                </a:solidFill>
                <a:latin typeface="Calibri" panose="02020603050405020304" pitchFamily="2"/>
              </a:rPr>
              <a:t> (3) | </a:t>
            </a:r>
            <a:r>
              <a:rPr lang="en-US" sz="2000" b="1" spc="35" dirty="0" err="1">
                <a:solidFill>
                  <a:srgbClr val="185E2B"/>
                </a:solidFill>
                <a:latin typeface="Calibri" panose="02020603050405020304" pitchFamily="2"/>
              </a:rPr>
              <a:t>Speelweide</a:t>
            </a:r>
            <a:r>
              <a:rPr lang="en-US" sz="2000" b="1" spc="35" dirty="0">
                <a:solidFill>
                  <a:srgbClr val="185E2B"/>
                </a:solidFill>
                <a:latin typeface="Calibri" panose="02020603050405020304" pitchFamily="2"/>
              </a:rPr>
              <a:t> </a:t>
            </a:r>
            <a:r>
              <a:rPr lang="en-US" sz="2000" b="1" spc="35" dirty="0" err="1">
                <a:solidFill>
                  <a:srgbClr val="185E2B"/>
                </a:solidFill>
                <a:latin typeface="Calibri" panose="02020603050405020304" pitchFamily="2"/>
              </a:rPr>
              <a:t>honden</a:t>
            </a:r>
            <a:r>
              <a:rPr lang="en-US" sz="2000" b="1" spc="35" dirty="0">
                <a:solidFill>
                  <a:srgbClr val="185E2B"/>
                </a:solidFill>
                <a:latin typeface="Calibri" panose="02020603050405020304" pitchFamily="2"/>
              </a:rPr>
              <a:t> (3) | </a:t>
            </a:r>
          </a:p>
          <a:p>
            <a:pPr marL="0" marR="0" indent="0" algn="l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2000" b="1" spc="35" dirty="0">
                <a:solidFill>
                  <a:srgbClr val="185E2B"/>
                </a:solidFill>
                <a:latin typeface="Calibri" panose="02020603050405020304" pitchFamily="2"/>
              </a:rPr>
              <a:t>Minder </a:t>
            </a:r>
            <a:r>
              <a:rPr lang="en-US" sz="2000" b="1" spc="35" dirty="0" err="1">
                <a:solidFill>
                  <a:srgbClr val="185E2B"/>
                </a:solidFill>
                <a:latin typeface="Calibri" panose="02020603050405020304" pitchFamily="2"/>
              </a:rPr>
              <a:t>openbaar</a:t>
            </a:r>
            <a:r>
              <a:rPr lang="en-US" sz="2000" b="1" spc="35" dirty="0">
                <a:solidFill>
                  <a:srgbClr val="185E2B"/>
                </a:solidFill>
                <a:latin typeface="Calibri" panose="02020603050405020304" pitchFamily="2"/>
              </a:rPr>
              <a:t> </a:t>
            </a:r>
            <a:r>
              <a:rPr lang="en-US" sz="2000" b="1" spc="35" dirty="0" err="1">
                <a:solidFill>
                  <a:srgbClr val="185E2B"/>
                </a:solidFill>
                <a:latin typeface="Calibri" panose="02020603050405020304" pitchFamily="2"/>
              </a:rPr>
              <a:t>groen</a:t>
            </a:r>
            <a:r>
              <a:rPr lang="en-US" sz="2000" b="1" spc="35" dirty="0">
                <a:solidFill>
                  <a:srgbClr val="185E2B"/>
                </a:solidFill>
                <a:latin typeface="Calibri" panose="02020603050405020304" pitchFamily="2"/>
              </a:rPr>
              <a:t> (1) </a:t>
            </a:r>
            <a:r>
              <a:rPr lang="en-US" sz="2000" b="1" spc="35" dirty="0" err="1">
                <a:solidFill>
                  <a:srgbClr val="185E2B"/>
                </a:solidFill>
                <a:latin typeface="Calibri" panose="02020603050405020304" pitchFamily="2"/>
              </a:rPr>
              <a:t>Gedempte</a:t>
            </a:r>
            <a:r>
              <a:rPr lang="en-US" sz="2000" b="1" spc="35" dirty="0">
                <a:solidFill>
                  <a:srgbClr val="185E2B"/>
                </a:solidFill>
                <a:latin typeface="Calibri" panose="02020603050405020304" pitchFamily="2"/>
              </a:rPr>
              <a:t> </a:t>
            </a:r>
            <a:r>
              <a:rPr lang="en-US" sz="2000" b="1" spc="35" dirty="0" err="1">
                <a:solidFill>
                  <a:srgbClr val="185E2B"/>
                </a:solidFill>
                <a:latin typeface="Calibri" panose="02020603050405020304" pitchFamily="2"/>
              </a:rPr>
              <a:t>sloot</a:t>
            </a:r>
            <a:r>
              <a:rPr lang="en-US" sz="2000" b="1" spc="35" dirty="0">
                <a:solidFill>
                  <a:srgbClr val="185E2B"/>
                </a:solidFill>
                <a:latin typeface="Calibri" panose="02020603050405020304" pitchFamily="2"/>
              </a:rPr>
              <a:t> achter monument open </a:t>
            </a:r>
            <a:r>
              <a:rPr lang="en-US" sz="2000" b="1" spc="35" dirty="0" err="1">
                <a:solidFill>
                  <a:srgbClr val="185E2B"/>
                </a:solidFill>
                <a:latin typeface="Calibri" panose="02020603050405020304" pitchFamily="2"/>
              </a:rPr>
              <a:t>maken</a:t>
            </a:r>
            <a:r>
              <a:rPr lang="en-US" sz="2000" b="1" spc="35" dirty="0">
                <a:solidFill>
                  <a:srgbClr val="185E2B"/>
                </a:solidFill>
                <a:latin typeface="Calibri" panose="02020603050405020304" pitchFamily="2"/>
              </a:rPr>
              <a:t> </a:t>
            </a:r>
            <a:r>
              <a:rPr lang="en-US" sz="2000" b="1" spc="35" dirty="0" err="1">
                <a:solidFill>
                  <a:srgbClr val="185E2B"/>
                </a:solidFill>
                <a:latin typeface="Calibri" panose="02020603050405020304" pitchFamily="2"/>
              </a:rPr>
              <a:t>en</a:t>
            </a:r>
            <a:r>
              <a:rPr lang="en-US" sz="2000" b="1" spc="35" dirty="0">
                <a:solidFill>
                  <a:srgbClr val="185E2B"/>
                </a:solidFill>
                <a:latin typeface="Calibri" panose="02020603050405020304" pitchFamily="2"/>
              </a:rPr>
              <a:t> </a:t>
            </a:r>
            <a:r>
              <a:rPr lang="en-US" sz="2000" b="1" spc="35" dirty="0" err="1">
                <a:solidFill>
                  <a:srgbClr val="185E2B"/>
                </a:solidFill>
                <a:latin typeface="Calibri" panose="02020603050405020304" pitchFamily="2"/>
              </a:rPr>
              <a:t>verbinden</a:t>
            </a:r>
            <a:r>
              <a:rPr lang="en-US" sz="2000" b="1" spc="35" dirty="0">
                <a:solidFill>
                  <a:srgbClr val="185E2B"/>
                </a:solidFill>
                <a:latin typeface="Calibri" panose="02020603050405020304" pitchFamily="2"/>
              </a:rPr>
              <a:t>, </a:t>
            </a:r>
            <a:r>
              <a:rPr lang="en-US" sz="2000" b="1" spc="35" dirty="0" err="1">
                <a:solidFill>
                  <a:srgbClr val="185E2B"/>
                </a:solidFill>
                <a:latin typeface="Calibri" panose="02020603050405020304" pitchFamily="2"/>
              </a:rPr>
              <a:t>combineren</a:t>
            </a:r>
            <a:r>
              <a:rPr lang="en-US" sz="2000" b="1" spc="35" dirty="0">
                <a:solidFill>
                  <a:srgbClr val="185E2B"/>
                </a:solidFill>
                <a:latin typeface="Calibri" panose="02020603050405020304" pitchFamily="2"/>
              </a:rPr>
              <a:t> met </a:t>
            </a:r>
            <a:r>
              <a:rPr lang="en-US" sz="2000" b="1" spc="35" dirty="0" err="1">
                <a:solidFill>
                  <a:srgbClr val="185E2B"/>
                </a:solidFill>
                <a:latin typeface="Calibri" panose="02020603050405020304" pitchFamily="2"/>
              </a:rPr>
              <a:t>voetpad</a:t>
            </a:r>
            <a:r>
              <a:rPr lang="en-US" sz="2000" b="1" spc="35" dirty="0">
                <a:solidFill>
                  <a:srgbClr val="185E2B"/>
                </a:solidFill>
                <a:latin typeface="Calibri" panose="02020603050405020304" pitchFamily="2"/>
              </a:rPr>
              <a:t> (1) | Maak </a:t>
            </a:r>
            <a:r>
              <a:rPr lang="en-US" sz="2000" b="1" spc="35" dirty="0" err="1">
                <a:solidFill>
                  <a:srgbClr val="185E2B"/>
                </a:solidFill>
                <a:latin typeface="Calibri" panose="02020603050405020304" pitchFamily="2"/>
              </a:rPr>
              <a:t>mogelijkheden</a:t>
            </a:r>
            <a:r>
              <a:rPr lang="en-US" sz="2000" b="1" spc="35" dirty="0">
                <a:solidFill>
                  <a:srgbClr val="185E2B"/>
                </a:solidFill>
                <a:latin typeface="Calibri" panose="02020603050405020304" pitchFamily="2"/>
              </a:rPr>
              <a:t> </a:t>
            </a:r>
            <a:r>
              <a:rPr lang="en-US" sz="2000" b="1" spc="35" dirty="0" err="1">
                <a:solidFill>
                  <a:srgbClr val="185E2B"/>
                </a:solidFill>
                <a:latin typeface="Calibri" panose="02020603050405020304" pitchFamily="2"/>
              </a:rPr>
              <a:t>voor</a:t>
            </a:r>
            <a:r>
              <a:rPr lang="en-US" sz="2000" b="1" spc="35" dirty="0">
                <a:solidFill>
                  <a:srgbClr val="185E2B"/>
                </a:solidFill>
                <a:latin typeface="Calibri" panose="02020603050405020304" pitchFamily="2"/>
              </a:rPr>
              <a:t> </a:t>
            </a:r>
          </a:p>
          <a:p>
            <a:pPr marL="1005840" marR="0" indent="0" algn="l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2000" b="1" spc="35" dirty="0" err="1">
                <a:solidFill>
                  <a:srgbClr val="185E2B"/>
                </a:solidFill>
                <a:latin typeface="Calibri" panose="02020603050405020304" pitchFamily="2"/>
              </a:rPr>
              <a:t>vleermuizen</a:t>
            </a:r>
            <a:r>
              <a:rPr lang="en-US" sz="2000" b="1" spc="35" dirty="0">
                <a:solidFill>
                  <a:srgbClr val="185E2B"/>
                </a:solidFill>
                <a:latin typeface="Calibri" panose="02020603050405020304" pitchFamily="2"/>
              </a:rPr>
              <a:t>, </a:t>
            </a:r>
            <a:r>
              <a:rPr lang="en-US" sz="2000" b="1" spc="35" dirty="0" err="1">
                <a:solidFill>
                  <a:srgbClr val="185E2B"/>
                </a:solidFill>
                <a:latin typeface="Calibri" panose="02020603050405020304" pitchFamily="2"/>
              </a:rPr>
              <a:t>steenuilen</a:t>
            </a:r>
            <a:r>
              <a:rPr lang="en-US" sz="2000" b="1" spc="35" dirty="0">
                <a:solidFill>
                  <a:srgbClr val="185E2B"/>
                </a:solidFill>
                <a:latin typeface="Calibri" panose="02020603050405020304" pitchFamily="2"/>
              </a:rPr>
              <a:t> </a:t>
            </a:r>
            <a:r>
              <a:rPr lang="en-US" sz="2000" b="1" spc="35" dirty="0" err="1">
                <a:solidFill>
                  <a:srgbClr val="185E2B"/>
                </a:solidFill>
                <a:latin typeface="Calibri" panose="02020603050405020304" pitchFamily="2"/>
              </a:rPr>
              <a:t>en</a:t>
            </a:r>
            <a:r>
              <a:rPr lang="en-US" sz="2000" b="1" spc="35" dirty="0">
                <a:solidFill>
                  <a:srgbClr val="185E2B"/>
                </a:solidFill>
                <a:latin typeface="Calibri" panose="02020603050405020304" pitchFamily="2"/>
              </a:rPr>
              <a:t> </a:t>
            </a:r>
            <a:r>
              <a:rPr lang="en-US" sz="2000" b="1" spc="35" dirty="0" err="1">
                <a:solidFill>
                  <a:srgbClr val="185E2B"/>
                </a:solidFill>
                <a:latin typeface="Calibri" panose="02020603050405020304" pitchFamily="2"/>
              </a:rPr>
              <a:t>ransuilen</a:t>
            </a:r>
            <a:r>
              <a:rPr lang="en-US" sz="2000" b="1" spc="35" dirty="0">
                <a:solidFill>
                  <a:srgbClr val="185E2B"/>
                </a:solidFill>
                <a:latin typeface="Calibri" panose="02020603050405020304" pitchFamily="2"/>
              </a:rPr>
              <a:t> (1) | Outdoor sport, </a:t>
            </a:r>
            <a:r>
              <a:rPr lang="en-US" sz="2000" b="1" spc="35" dirty="0" err="1">
                <a:solidFill>
                  <a:srgbClr val="185E2B"/>
                </a:solidFill>
                <a:latin typeface="Calibri" panose="02020603050405020304" pitchFamily="2"/>
              </a:rPr>
              <a:t>buiten</a:t>
            </a:r>
            <a:r>
              <a:rPr lang="en-US" sz="2000" b="1" spc="35" dirty="0">
                <a:solidFill>
                  <a:srgbClr val="185E2B"/>
                </a:solidFill>
                <a:latin typeface="Calibri" panose="02020603050405020304" pitchFamily="2"/>
              </a:rPr>
              <a:t> fitness (1) | </a:t>
            </a:r>
            <a:r>
              <a:rPr lang="en-US" sz="2000" b="1" spc="35" dirty="0" err="1">
                <a:solidFill>
                  <a:srgbClr val="185E2B"/>
                </a:solidFill>
                <a:latin typeface="Calibri" panose="02020603050405020304" pitchFamily="2"/>
              </a:rPr>
              <a:t>Trimparcours</a:t>
            </a:r>
            <a:r>
              <a:rPr lang="en-US" sz="2000" b="1" spc="35" dirty="0">
                <a:solidFill>
                  <a:srgbClr val="185E2B"/>
                </a:solidFill>
                <a:latin typeface="Calibri" panose="02020603050405020304" pitchFamily="2"/>
              </a:rPr>
              <a:t> door de </a:t>
            </a:r>
            <a:r>
              <a:rPr lang="en-US" sz="2000" b="1" spc="35" dirty="0" err="1">
                <a:solidFill>
                  <a:srgbClr val="185E2B"/>
                </a:solidFill>
                <a:latin typeface="Calibri" panose="02020603050405020304" pitchFamily="2"/>
              </a:rPr>
              <a:t>wijk</a:t>
            </a:r>
            <a:r>
              <a:rPr lang="en-US" sz="2000" b="1" spc="35" dirty="0">
                <a:solidFill>
                  <a:srgbClr val="185E2B"/>
                </a:solidFill>
                <a:latin typeface="Calibri" panose="02020603050405020304" pitchFamily="2"/>
              </a:rPr>
              <a:t> (1) | Jeu de </a:t>
            </a:r>
            <a:r>
              <a:rPr lang="en-US" sz="2000" b="1" spc="35" dirty="0" err="1">
                <a:solidFill>
                  <a:srgbClr val="185E2B"/>
                </a:solidFill>
                <a:latin typeface="Calibri" panose="02020603050405020304" pitchFamily="2"/>
              </a:rPr>
              <a:t>boulles</a:t>
            </a:r>
            <a:r>
              <a:rPr lang="en-US" sz="2000" b="1" spc="35" dirty="0">
                <a:solidFill>
                  <a:srgbClr val="185E2B"/>
                </a:solidFill>
                <a:latin typeface="Calibri" panose="02020603050405020304" pitchFamily="2"/>
              </a:rPr>
              <a:t> (1) </a:t>
            </a:r>
          </a:p>
          <a:p>
            <a:pPr marL="3886200" marR="0" indent="0" algn="l">
              <a:lnSpc>
                <a:spcPts val="1900"/>
              </a:lnSpc>
              <a:spcBef>
                <a:spcPts val="2495"/>
              </a:spcBef>
              <a:spcAft>
                <a:spcPts val="0"/>
              </a:spcAft>
            </a:pPr>
            <a:r>
              <a:rPr lang="en-US" sz="2000" b="1" spc="35" dirty="0" err="1">
                <a:solidFill>
                  <a:srgbClr val="081A80"/>
                </a:solidFill>
                <a:latin typeface="Calibri" panose="02020603050405020304" pitchFamily="2"/>
              </a:rPr>
              <a:t>Afstemming</a:t>
            </a:r>
            <a:r>
              <a:rPr lang="en-US" sz="2000" b="1" spc="35" dirty="0">
                <a:solidFill>
                  <a:srgbClr val="081A80"/>
                </a:solidFill>
                <a:latin typeface="Calibri" panose="02020603050405020304" pitchFamily="2"/>
              </a:rPr>
              <a:t> </a:t>
            </a:r>
            <a:r>
              <a:rPr lang="en-US" sz="2000" b="1" spc="35" dirty="0" err="1">
                <a:solidFill>
                  <a:srgbClr val="081A80"/>
                </a:solidFill>
                <a:latin typeface="Calibri" panose="02020603050405020304" pitchFamily="2"/>
              </a:rPr>
              <a:t>Lakermaat</a:t>
            </a:r>
            <a:r>
              <a:rPr lang="en-US" sz="2000" b="1" spc="35" dirty="0">
                <a:solidFill>
                  <a:srgbClr val="081A80"/>
                </a:solidFill>
                <a:latin typeface="Calibri" panose="02020603050405020304" pitchFamily="2"/>
              </a:rPr>
              <a:t>/</a:t>
            </a:r>
            <a:r>
              <a:rPr lang="en-US" sz="2000" b="1" spc="35" dirty="0" err="1">
                <a:solidFill>
                  <a:srgbClr val="081A80"/>
                </a:solidFill>
                <a:latin typeface="Calibri" panose="02020603050405020304" pitchFamily="2"/>
              </a:rPr>
              <a:t>integraal</a:t>
            </a:r>
            <a:r>
              <a:rPr lang="en-US" sz="2000" b="1" spc="35" dirty="0">
                <a:solidFill>
                  <a:srgbClr val="081A80"/>
                </a:solidFill>
                <a:latin typeface="Calibri" panose="02020603050405020304" pitchFamily="2"/>
              </a:rPr>
              <a:t> plan (2) | </a:t>
            </a:r>
            <a:r>
              <a:rPr lang="en-US" sz="2000" b="1" spc="35" dirty="0" err="1">
                <a:solidFill>
                  <a:srgbClr val="081A80"/>
                </a:solidFill>
                <a:latin typeface="Calibri" panose="02020603050405020304" pitchFamily="2"/>
              </a:rPr>
              <a:t>Wateroverlast</a:t>
            </a:r>
            <a:r>
              <a:rPr lang="en-US" sz="2000" b="1" spc="35" dirty="0">
                <a:solidFill>
                  <a:srgbClr val="081A80"/>
                </a:solidFill>
                <a:latin typeface="Calibri" panose="02020603050405020304" pitchFamily="2"/>
              </a:rPr>
              <a:t> </a:t>
            </a:r>
            <a:r>
              <a:rPr lang="en-US" sz="2000" b="1" spc="35" dirty="0" err="1">
                <a:solidFill>
                  <a:srgbClr val="081A80"/>
                </a:solidFill>
                <a:latin typeface="Calibri" panose="02020603050405020304" pitchFamily="2"/>
              </a:rPr>
              <a:t>Veenweg</a:t>
            </a:r>
            <a:r>
              <a:rPr lang="en-US" sz="2000" b="1" spc="35" dirty="0">
                <a:solidFill>
                  <a:srgbClr val="081A80"/>
                </a:solidFill>
                <a:latin typeface="Calibri" panose="02020603050405020304" pitchFamily="2"/>
              </a:rPr>
              <a:t> </a:t>
            </a:r>
            <a:r>
              <a:rPr lang="en-US" sz="2000" b="1" spc="35" dirty="0" err="1">
                <a:solidFill>
                  <a:srgbClr val="081A80"/>
                </a:solidFill>
                <a:latin typeface="Calibri" panose="02020603050405020304" pitchFamily="2"/>
              </a:rPr>
              <a:t>oplossen</a:t>
            </a:r>
            <a:r>
              <a:rPr lang="en-US" sz="2000" b="1" spc="35" dirty="0">
                <a:solidFill>
                  <a:srgbClr val="081A80"/>
                </a:solidFill>
                <a:latin typeface="Calibri" panose="02020603050405020304" pitchFamily="2"/>
              </a:rPr>
              <a:t> (1) </a:t>
            </a:r>
          </a:p>
          <a:p>
            <a:pPr marL="0" marR="0" indent="0" algn="ctr">
              <a:lnSpc>
                <a:spcPts val="1900"/>
              </a:lnSpc>
              <a:spcBef>
                <a:spcPts val="3215"/>
              </a:spcBef>
              <a:spcAft>
                <a:spcPts val="95"/>
              </a:spcAft>
            </a:pPr>
            <a:r>
              <a:rPr lang="en-US" sz="2000" b="1" spc="30" dirty="0" err="1">
                <a:solidFill>
                  <a:srgbClr val="6FBC82"/>
                </a:solidFill>
                <a:latin typeface="Calibri" panose="02020603050405020304" pitchFamily="2"/>
              </a:rPr>
              <a:t>Groene</a:t>
            </a:r>
            <a:r>
              <a:rPr lang="en-US" sz="2000" b="1" spc="30" dirty="0">
                <a:solidFill>
                  <a:srgbClr val="6FBC82"/>
                </a:solidFill>
                <a:latin typeface="Calibri" panose="02020603050405020304" pitchFamily="2"/>
              </a:rPr>
              <a:t> </a:t>
            </a:r>
            <a:r>
              <a:rPr lang="en-US" sz="2000" b="1" spc="30" dirty="0" err="1">
                <a:solidFill>
                  <a:srgbClr val="6FBC82"/>
                </a:solidFill>
                <a:latin typeface="Calibri" panose="02020603050405020304" pitchFamily="2"/>
              </a:rPr>
              <a:t>energiewijk</a:t>
            </a:r>
            <a:r>
              <a:rPr lang="en-US" sz="2000" b="1" spc="30" dirty="0">
                <a:solidFill>
                  <a:srgbClr val="6FBC82"/>
                </a:solidFill>
                <a:latin typeface="Calibri" panose="02020603050405020304" pitchFamily="2"/>
              </a:rPr>
              <a:t> (1) | </a:t>
            </a:r>
            <a:r>
              <a:rPr lang="en-US" sz="2000" b="1" spc="30" dirty="0" err="1">
                <a:solidFill>
                  <a:srgbClr val="6FBC82"/>
                </a:solidFill>
                <a:latin typeface="Calibri" panose="02020603050405020304" pitchFamily="2"/>
              </a:rPr>
              <a:t>Laadpalen</a:t>
            </a:r>
            <a:r>
              <a:rPr lang="en-US" sz="2000" b="1" spc="30" dirty="0">
                <a:solidFill>
                  <a:srgbClr val="6FBC82"/>
                </a:solidFill>
                <a:latin typeface="Calibri" panose="02020603050405020304" pitchFamily="2"/>
              </a:rPr>
              <a:t> </a:t>
            </a:r>
            <a:r>
              <a:rPr lang="en-US" sz="2000" b="1" spc="30" dirty="0" err="1">
                <a:solidFill>
                  <a:srgbClr val="6FBC82"/>
                </a:solidFill>
                <a:latin typeface="Calibri" panose="02020603050405020304" pitchFamily="2"/>
              </a:rPr>
              <a:t>voor</a:t>
            </a:r>
            <a:r>
              <a:rPr lang="en-US" sz="2000" b="1" spc="30" dirty="0">
                <a:solidFill>
                  <a:srgbClr val="6FBC82"/>
                </a:solidFill>
                <a:latin typeface="Calibri" panose="02020603050405020304" pitchFamily="2"/>
              </a:rPr>
              <a:t> </a:t>
            </a:r>
            <a:r>
              <a:rPr lang="en-US" sz="2000" b="1" spc="30" dirty="0" err="1">
                <a:solidFill>
                  <a:srgbClr val="6FBC82"/>
                </a:solidFill>
                <a:latin typeface="Calibri" panose="02020603050405020304" pitchFamily="2"/>
              </a:rPr>
              <a:t>elektrische</a:t>
            </a:r>
            <a:r>
              <a:rPr lang="en-US" sz="2000" b="1" spc="30" dirty="0">
                <a:solidFill>
                  <a:srgbClr val="6FBC82"/>
                </a:solidFill>
                <a:latin typeface="Calibri" panose="02020603050405020304" pitchFamily="2"/>
              </a:rPr>
              <a:t> auto’s (1)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0"/>
          </p:nvPr>
        </p:nvSpPr>
        <p:spPr>
          <a:xfrm>
            <a:off x="792480" y="673510"/>
            <a:ext cx="13157200" cy="11779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5565" rIns="0" bIns="0" anchor="t">
            <a:normAutofit fontScale="95000"/>
          </a:bodyPr>
          <a:lstStyle/>
          <a:p>
            <a:pPr marL="4983480" marR="0" indent="0" algn="l">
              <a:lnSpc>
                <a:spcPts val="5200"/>
              </a:lnSpc>
              <a:spcAft>
                <a:spcPts val="3425"/>
              </a:spcAft>
            </a:pPr>
            <a:r>
              <a:rPr lang="en-US" sz="4750" spc="0" dirty="0">
                <a:solidFill>
                  <a:srgbClr val="041510"/>
                </a:solidFill>
                <a:latin typeface="Calibri" panose="02020603050405020304" pitchFamily="2"/>
              </a:rPr>
              <a:t>ZORGEN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0"/>
          </p:nvPr>
        </p:nvSpPr>
        <p:spPr>
          <a:xfrm>
            <a:off x="516195" y="2227006"/>
            <a:ext cx="13833986" cy="702023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575" rIns="0" bIns="0" anchor="t">
            <a:normAutofit fontScale="95000"/>
          </a:bodyPr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2400" b="1" spc="20" dirty="0" err="1">
                <a:solidFill>
                  <a:srgbClr val="EC5F18"/>
                </a:solidFill>
                <a:latin typeface="Calibri" panose="02020603050405020304" pitchFamily="2"/>
              </a:rPr>
              <a:t>Te</a:t>
            </a:r>
            <a:r>
              <a:rPr lang="en-US" sz="2400" b="1" spc="20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400" b="1" spc="20" dirty="0" err="1">
                <a:solidFill>
                  <a:srgbClr val="EC5F18"/>
                </a:solidFill>
                <a:latin typeface="Calibri" panose="02020603050405020304" pitchFamily="2"/>
              </a:rPr>
              <a:t>veel</a:t>
            </a:r>
            <a:r>
              <a:rPr lang="en-US" sz="2400" b="1" spc="20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400" b="1" spc="20" dirty="0" err="1">
                <a:solidFill>
                  <a:srgbClr val="EC5F18"/>
                </a:solidFill>
                <a:latin typeface="Calibri" panose="02020603050405020304" pitchFamily="2"/>
              </a:rPr>
              <a:t>sociale</a:t>
            </a:r>
            <a:r>
              <a:rPr lang="en-US" sz="2400" b="1" spc="20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400" b="1" spc="20" dirty="0" err="1">
                <a:solidFill>
                  <a:srgbClr val="EC5F18"/>
                </a:solidFill>
                <a:latin typeface="Calibri" panose="02020603050405020304" pitchFamily="2"/>
              </a:rPr>
              <a:t>huur</a:t>
            </a:r>
            <a:r>
              <a:rPr lang="en-US" sz="2400" b="1" spc="20" dirty="0">
                <a:solidFill>
                  <a:srgbClr val="EC5F18"/>
                </a:solidFill>
                <a:latin typeface="Calibri" panose="02020603050405020304" pitchFamily="2"/>
              </a:rPr>
              <a:t> (7) | </a:t>
            </a:r>
            <a:r>
              <a:rPr lang="en-US" sz="2400" b="1" spc="20" dirty="0" err="1">
                <a:solidFill>
                  <a:srgbClr val="EC5F18"/>
                </a:solidFill>
                <a:latin typeface="Calibri" panose="02020603050405020304" pitchFamily="2"/>
              </a:rPr>
              <a:t>Te</a:t>
            </a:r>
            <a:r>
              <a:rPr lang="en-US" sz="2400" b="1" spc="20" dirty="0">
                <a:solidFill>
                  <a:srgbClr val="EC5F18"/>
                </a:solidFill>
                <a:latin typeface="Calibri" panose="02020603050405020304" pitchFamily="2"/>
              </a:rPr>
              <a:t> dure </a:t>
            </a:r>
            <a:r>
              <a:rPr lang="en-US" sz="2400" b="1" spc="20" dirty="0" err="1">
                <a:solidFill>
                  <a:srgbClr val="EC5F18"/>
                </a:solidFill>
                <a:latin typeface="Calibri" panose="02020603050405020304" pitchFamily="2"/>
              </a:rPr>
              <a:t>woningen</a:t>
            </a:r>
            <a:r>
              <a:rPr lang="en-US" sz="2400" b="1" spc="20" dirty="0">
                <a:solidFill>
                  <a:srgbClr val="EC5F18"/>
                </a:solidFill>
                <a:latin typeface="Calibri" panose="02020603050405020304" pitchFamily="2"/>
              </a:rPr>
              <a:t> (5) | </a:t>
            </a:r>
            <a:r>
              <a:rPr lang="en-US" sz="2400" b="1" spc="20" dirty="0" err="1">
                <a:solidFill>
                  <a:srgbClr val="EC5F18"/>
                </a:solidFill>
                <a:latin typeface="Calibri" panose="02020603050405020304" pitchFamily="2"/>
              </a:rPr>
              <a:t>Nieuwe</a:t>
            </a:r>
            <a:r>
              <a:rPr lang="en-US" sz="2400" b="1" spc="20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400" b="1" spc="20" dirty="0" err="1">
                <a:solidFill>
                  <a:srgbClr val="EC5F18"/>
                </a:solidFill>
                <a:latin typeface="Calibri" panose="02020603050405020304" pitchFamily="2"/>
              </a:rPr>
              <a:t>woonwijk</a:t>
            </a:r>
            <a:r>
              <a:rPr lang="en-US" sz="2400" b="1" spc="20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400" b="1" spc="20" dirty="0" err="1">
                <a:solidFill>
                  <a:srgbClr val="EC5F18"/>
                </a:solidFill>
                <a:latin typeface="Calibri" panose="02020603050405020304" pitchFamily="2"/>
              </a:rPr>
              <a:t>duurt</a:t>
            </a:r>
            <a:r>
              <a:rPr lang="en-US" sz="2400" b="1" spc="20" dirty="0">
                <a:solidFill>
                  <a:srgbClr val="EC5F18"/>
                </a:solidFill>
                <a:latin typeface="Calibri" panose="02020603050405020304" pitchFamily="2"/>
              </a:rPr>
              <a:t> lang (3) | </a:t>
            </a:r>
          </a:p>
          <a:p>
            <a:pPr marL="0" marR="0" indent="0" algn="ctr">
              <a:lnSpc>
                <a:spcPts val="1800"/>
              </a:lnSpc>
              <a:spcBef>
                <a:spcPts val="335"/>
              </a:spcBef>
              <a:spcAft>
                <a:spcPts val="0"/>
              </a:spcAft>
            </a:pPr>
            <a:r>
              <a:rPr lang="en-US" sz="2400" b="1" spc="20" dirty="0">
                <a:solidFill>
                  <a:srgbClr val="EC5F18"/>
                </a:solidFill>
                <a:latin typeface="Calibri" panose="02020603050405020304" pitchFamily="2"/>
              </a:rPr>
              <a:t>Privacy (2) | </a:t>
            </a:r>
            <a:r>
              <a:rPr lang="en-US" sz="2400" b="1" spc="20" dirty="0" err="1">
                <a:solidFill>
                  <a:srgbClr val="EC5F18"/>
                </a:solidFill>
                <a:latin typeface="Calibri" panose="02020603050405020304" pitchFamily="2"/>
              </a:rPr>
              <a:t>Verpaupering</a:t>
            </a:r>
            <a:r>
              <a:rPr lang="en-US" sz="2400" b="1" spc="20" dirty="0">
                <a:solidFill>
                  <a:srgbClr val="EC5F18"/>
                </a:solidFill>
                <a:latin typeface="Calibri" panose="02020603050405020304" pitchFamily="2"/>
              </a:rPr>
              <a:t> ‘s-</a:t>
            </a:r>
            <a:r>
              <a:rPr lang="en-US" sz="2400" b="1" spc="20" dirty="0" err="1">
                <a:solidFill>
                  <a:srgbClr val="EC5F18"/>
                </a:solidFill>
                <a:latin typeface="Calibri" panose="02020603050405020304" pitchFamily="2"/>
              </a:rPr>
              <a:t>Heerenberg</a:t>
            </a:r>
            <a:r>
              <a:rPr lang="en-US" sz="2400" b="1" spc="20" dirty="0">
                <a:solidFill>
                  <a:srgbClr val="EC5F18"/>
                </a:solidFill>
                <a:latin typeface="Calibri" panose="02020603050405020304" pitchFamily="2"/>
              </a:rPr>
              <a:t>-</a:t>
            </a:r>
            <a:r>
              <a:rPr lang="en-US" sz="2400" b="1" spc="20" dirty="0" err="1">
                <a:solidFill>
                  <a:srgbClr val="EC5F18"/>
                </a:solidFill>
                <a:latin typeface="Calibri" panose="02020603050405020304" pitchFamily="2"/>
              </a:rPr>
              <a:t>oost</a:t>
            </a:r>
            <a:r>
              <a:rPr lang="en-US" sz="2400" b="1" spc="20" dirty="0">
                <a:solidFill>
                  <a:srgbClr val="EC5F18"/>
                </a:solidFill>
                <a:latin typeface="Calibri" panose="02020603050405020304" pitchFamily="2"/>
              </a:rPr>
              <a:t> (2) | </a:t>
            </a:r>
            <a:r>
              <a:rPr lang="en-US" sz="2400" b="1" spc="20" dirty="0" err="1">
                <a:solidFill>
                  <a:srgbClr val="EC5F18"/>
                </a:solidFill>
                <a:latin typeface="Calibri" panose="02020603050405020304" pitchFamily="2"/>
              </a:rPr>
              <a:t>Te</a:t>
            </a:r>
            <a:r>
              <a:rPr lang="en-US" sz="2400" b="1" spc="20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400" b="1" spc="20" dirty="0" err="1">
                <a:solidFill>
                  <a:srgbClr val="EC5F18"/>
                </a:solidFill>
                <a:latin typeface="Calibri" panose="02020603050405020304" pitchFamily="2"/>
              </a:rPr>
              <a:t>veel</a:t>
            </a:r>
            <a:r>
              <a:rPr lang="en-US" sz="2400" b="1" spc="20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400" b="1" spc="20" dirty="0" err="1">
                <a:solidFill>
                  <a:srgbClr val="EC5F18"/>
                </a:solidFill>
                <a:latin typeface="Calibri" panose="02020603050405020304" pitchFamily="2"/>
              </a:rPr>
              <a:t>mensen</a:t>
            </a:r>
            <a:r>
              <a:rPr lang="en-US" sz="2400" b="1" spc="20" dirty="0">
                <a:solidFill>
                  <a:srgbClr val="EC5F18"/>
                </a:solidFill>
                <a:latin typeface="Calibri" panose="02020603050405020304" pitchFamily="2"/>
              </a:rPr>
              <a:t> van elders in de </a:t>
            </a:r>
            <a:r>
              <a:rPr lang="en-US" sz="2400" b="1" spc="20" dirty="0" err="1">
                <a:solidFill>
                  <a:srgbClr val="EC5F18"/>
                </a:solidFill>
                <a:latin typeface="Calibri" panose="02020603050405020304" pitchFamily="2"/>
              </a:rPr>
              <a:t>wijk</a:t>
            </a:r>
            <a:r>
              <a:rPr lang="en-US" sz="2400" b="1" spc="20" dirty="0">
                <a:solidFill>
                  <a:srgbClr val="EC5F18"/>
                </a:solidFill>
                <a:latin typeface="Calibri" panose="02020603050405020304" pitchFamily="2"/>
              </a:rPr>
              <a:t> (2) | </a:t>
            </a:r>
          </a:p>
          <a:p>
            <a:pPr marL="0" marR="0" indent="0" algn="ctr">
              <a:lnSpc>
                <a:spcPts val="1800"/>
              </a:lnSpc>
              <a:spcBef>
                <a:spcPts val="335"/>
              </a:spcBef>
              <a:spcAft>
                <a:spcPts val="0"/>
              </a:spcAft>
            </a:pPr>
            <a:r>
              <a:rPr lang="en-US" sz="2400" b="1" spc="25" dirty="0" err="1">
                <a:solidFill>
                  <a:srgbClr val="EC5F18"/>
                </a:solidFill>
                <a:latin typeface="Calibri" panose="02020603050405020304" pitchFamily="2"/>
              </a:rPr>
              <a:t>Waardedaling</a:t>
            </a:r>
            <a:r>
              <a:rPr lang="en-US" sz="2400" b="1" spc="25" dirty="0">
                <a:solidFill>
                  <a:srgbClr val="EC5F18"/>
                </a:solidFill>
                <a:latin typeface="Calibri" panose="02020603050405020304" pitchFamily="2"/>
              </a:rPr>
              <a:t> huis (1) | </a:t>
            </a:r>
            <a:r>
              <a:rPr lang="en-US" sz="2400" b="1" spc="25" dirty="0" err="1">
                <a:solidFill>
                  <a:srgbClr val="EC5F18"/>
                </a:solidFill>
                <a:latin typeface="Calibri" panose="02020603050405020304" pitchFamily="2"/>
              </a:rPr>
              <a:t>Bouwwerkzaamheden</a:t>
            </a:r>
            <a:r>
              <a:rPr lang="en-US" sz="2400" b="1" spc="25" dirty="0">
                <a:solidFill>
                  <a:srgbClr val="EC5F18"/>
                </a:solidFill>
                <a:latin typeface="Calibri" panose="02020603050405020304" pitchFamily="2"/>
              </a:rPr>
              <a:t>/</a:t>
            </a:r>
            <a:r>
              <a:rPr lang="en-US" sz="2400" b="1" spc="25" dirty="0" err="1">
                <a:solidFill>
                  <a:srgbClr val="EC5F18"/>
                </a:solidFill>
                <a:latin typeface="Calibri" panose="02020603050405020304" pitchFamily="2"/>
              </a:rPr>
              <a:t>schade</a:t>
            </a:r>
            <a:r>
              <a:rPr lang="en-US" sz="2400" b="1" spc="2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400" b="1" spc="25" dirty="0" err="1">
                <a:solidFill>
                  <a:srgbClr val="EC5F18"/>
                </a:solidFill>
                <a:latin typeface="Calibri" panose="02020603050405020304" pitchFamily="2"/>
              </a:rPr>
              <a:t>aan</a:t>
            </a:r>
            <a:r>
              <a:rPr lang="en-US" sz="2400" b="1" spc="25" dirty="0">
                <a:solidFill>
                  <a:srgbClr val="EC5F18"/>
                </a:solidFill>
                <a:latin typeface="Calibri" panose="02020603050405020304" pitchFamily="2"/>
              </a:rPr>
              <a:t> huis (1) | </a:t>
            </a:r>
            <a:r>
              <a:rPr lang="en-US" sz="2400" b="1" spc="25" dirty="0" err="1">
                <a:solidFill>
                  <a:srgbClr val="EC5F18"/>
                </a:solidFill>
                <a:latin typeface="Calibri" panose="02020603050405020304" pitchFamily="2"/>
              </a:rPr>
              <a:t>Te</a:t>
            </a:r>
            <a:r>
              <a:rPr lang="en-US" sz="2400" b="1" spc="2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400" b="1" spc="25" dirty="0" err="1">
                <a:solidFill>
                  <a:srgbClr val="EC5F18"/>
                </a:solidFill>
                <a:latin typeface="Calibri" panose="02020603050405020304" pitchFamily="2"/>
              </a:rPr>
              <a:t>veel</a:t>
            </a:r>
            <a:r>
              <a:rPr lang="en-US" sz="2400" b="1" spc="2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400" b="1" spc="25" dirty="0" err="1">
                <a:solidFill>
                  <a:srgbClr val="EC5F18"/>
                </a:solidFill>
                <a:latin typeface="Calibri" panose="02020603050405020304" pitchFamily="2"/>
              </a:rPr>
              <a:t>aandacht</a:t>
            </a:r>
            <a:r>
              <a:rPr lang="en-US" sz="2400" b="1" spc="2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400" b="1" spc="25" dirty="0" err="1">
                <a:solidFill>
                  <a:srgbClr val="EC5F18"/>
                </a:solidFill>
                <a:latin typeface="Calibri" panose="02020603050405020304" pitchFamily="2"/>
              </a:rPr>
              <a:t>voor</a:t>
            </a:r>
            <a:r>
              <a:rPr lang="en-US" sz="2400" b="1" spc="2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400" b="1" spc="25" dirty="0" err="1">
                <a:solidFill>
                  <a:srgbClr val="EC5F18"/>
                </a:solidFill>
                <a:latin typeface="Calibri" panose="02020603050405020304" pitchFamily="2"/>
              </a:rPr>
              <a:t>senioren</a:t>
            </a:r>
            <a:r>
              <a:rPr lang="en-US" sz="2400" b="1" spc="25" dirty="0">
                <a:solidFill>
                  <a:srgbClr val="EC5F18"/>
                </a:solidFill>
                <a:latin typeface="Calibri" panose="02020603050405020304" pitchFamily="2"/>
              </a:rPr>
              <a:t> (1) | Bang </a:t>
            </a:r>
            <a:r>
              <a:rPr lang="en-US" sz="2400" b="1" spc="25" dirty="0" err="1">
                <a:solidFill>
                  <a:srgbClr val="EC5F18"/>
                </a:solidFill>
                <a:latin typeface="Calibri" panose="02020603050405020304" pitchFamily="2"/>
              </a:rPr>
              <a:t>voor</a:t>
            </a:r>
            <a:r>
              <a:rPr lang="en-US" sz="2400" b="1" spc="2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400" b="1" spc="25" dirty="0" err="1">
                <a:solidFill>
                  <a:srgbClr val="EC5F18"/>
                </a:solidFill>
                <a:latin typeface="Calibri" panose="02020603050405020304" pitchFamily="2"/>
              </a:rPr>
              <a:t>appartementen</a:t>
            </a:r>
            <a:r>
              <a:rPr lang="en-US" sz="2400" b="1" spc="25" dirty="0">
                <a:solidFill>
                  <a:srgbClr val="EC5F18"/>
                </a:solidFill>
                <a:latin typeface="Calibri" panose="02020603050405020304" pitchFamily="2"/>
              </a:rPr>
              <a:t> (1) </a:t>
            </a:r>
          </a:p>
          <a:p>
            <a:pPr marL="0" marR="0" indent="0" algn="ctr">
              <a:lnSpc>
                <a:spcPts val="1800"/>
              </a:lnSpc>
              <a:spcBef>
                <a:spcPts val="335"/>
              </a:spcBef>
              <a:spcAft>
                <a:spcPts val="0"/>
              </a:spcAft>
            </a:pPr>
            <a:r>
              <a:rPr lang="en-US" sz="2400" b="1" spc="25" dirty="0">
                <a:solidFill>
                  <a:srgbClr val="EC5F18"/>
                </a:solidFill>
                <a:latin typeface="Calibri" panose="02020603050405020304" pitchFamily="2"/>
              </a:rPr>
              <a:t>| </a:t>
            </a:r>
            <a:r>
              <a:rPr lang="en-US" sz="2400" b="1" spc="25" dirty="0" err="1">
                <a:solidFill>
                  <a:srgbClr val="EC5F18"/>
                </a:solidFill>
                <a:latin typeface="Calibri" panose="02020603050405020304" pitchFamily="2"/>
              </a:rPr>
              <a:t>Verarming</a:t>
            </a:r>
            <a:r>
              <a:rPr lang="en-US" sz="2400" b="1" spc="2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400" b="1" spc="25" dirty="0" err="1">
                <a:solidFill>
                  <a:srgbClr val="EC5F18"/>
                </a:solidFill>
                <a:latin typeface="Calibri" panose="02020603050405020304" pitchFamily="2"/>
              </a:rPr>
              <a:t>onderling</a:t>
            </a:r>
            <a:r>
              <a:rPr lang="en-US" sz="2400" b="1" spc="25" dirty="0">
                <a:solidFill>
                  <a:srgbClr val="EC5F18"/>
                </a:solidFill>
                <a:latin typeface="Calibri" panose="02020603050405020304" pitchFamily="2"/>
              </a:rPr>
              <a:t> contact (1) | </a:t>
            </a:r>
            <a:r>
              <a:rPr lang="en-US" sz="2400" b="1" spc="25" dirty="0" err="1">
                <a:solidFill>
                  <a:srgbClr val="EC5F18"/>
                </a:solidFill>
                <a:latin typeface="Calibri" panose="02020603050405020304" pitchFamily="2"/>
              </a:rPr>
              <a:t>Geen</a:t>
            </a:r>
            <a:r>
              <a:rPr lang="en-US" sz="2400" b="1" spc="2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400" b="1" spc="25" dirty="0" err="1">
                <a:solidFill>
                  <a:srgbClr val="EC5F18"/>
                </a:solidFill>
                <a:latin typeface="Calibri" panose="02020603050405020304" pitchFamily="2"/>
              </a:rPr>
              <a:t>veilig</a:t>
            </a:r>
            <a:r>
              <a:rPr lang="en-US" sz="2400" b="1" spc="2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400" b="1" spc="25" dirty="0" err="1">
                <a:solidFill>
                  <a:srgbClr val="EC5F18"/>
                </a:solidFill>
                <a:latin typeface="Calibri" panose="02020603050405020304" pitchFamily="2"/>
              </a:rPr>
              <a:t>gevoel</a:t>
            </a:r>
            <a:r>
              <a:rPr lang="en-US" sz="2400" b="1" spc="2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400" b="1" spc="25" dirty="0" err="1">
                <a:solidFill>
                  <a:srgbClr val="EC5F18"/>
                </a:solidFill>
                <a:latin typeface="Calibri" panose="02020603050405020304" pitchFamily="2"/>
              </a:rPr>
              <a:t>meer</a:t>
            </a:r>
            <a:r>
              <a:rPr lang="en-US" sz="2400" b="1" spc="25" dirty="0">
                <a:solidFill>
                  <a:srgbClr val="EC5F18"/>
                </a:solidFill>
                <a:latin typeface="Calibri" panose="02020603050405020304" pitchFamily="2"/>
              </a:rPr>
              <a:t> in de </a:t>
            </a:r>
            <a:r>
              <a:rPr lang="en-US" sz="2400" b="1" spc="25" dirty="0" err="1">
                <a:solidFill>
                  <a:srgbClr val="EC5F18"/>
                </a:solidFill>
                <a:latin typeface="Calibri" panose="02020603050405020304" pitchFamily="2"/>
              </a:rPr>
              <a:t>buurt</a:t>
            </a:r>
            <a:r>
              <a:rPr lang="en-US" sz="2400" b="1" spc="25" dirty="0">
                <a:solidFill>
                  <a:srgbClr val="EC5F18"/>
                </a:solidFill>
                <a:latin typeface="Calibri" panose="02020603050405020304" pitchFamily="2"/>
              </a:rPr>
              <a:t> (1) | </a:t>
            </a:r>
            <a:r>
              <a:rPr lang="en-US" sz="2400" b="1" spc="25" dirty="0" err="1">
                <a:solidFill>
                  <a:srgbClr val="EC5F18"/>
                </a:solidFill>
                <a:latin typeface="Calibri" panose="02020603050405020304" pitchFamily="2"/>
              </a:rPr>
              <a:t>Geen</a:t>
            </a:r>
            <a:r>
              <a:rPr lang="en-US" sz="2400" b="1" spc="2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400" b="1" spc="25" dirty="0" err="1">
                <a:solidFill>
                  <a:srgbClr val="EC5F18"/>
                </a:solidFill>
                <a:latin typeface="Calibri" panose="02020603050405020304" pitchFamily="2"/>
              </a:rPr>
              <a:t>voorrang</a:t>
            </a:r>
            <a:r>
              <a:rPr lang="en-US" sz="2400" b="1" spc="2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400" b="1" spc="25" dirty="0" err="1">
                <a:solidFill>
                  <a:srgbClr val="EC5F18"/>
                </a:solidFill>
                <a:latin typeface="Calibri" panose="02020603050405020304" pitchFamily="2"/>
              </a:rPr>
              <a:t>voor</a:t>
            </a:r>
            <a:r>
              <a:rPr lang="en-US" sz="2400" b="1" spc="25" dirty="0">
                <a:solidFill>
                  <a:srgbClr val="EC5F18"/>
                </a:solidFill>
                <a:latin typeface="Calibri" panose="02020603050405020304" pitchFamily="2"/>
              </a:rPr>
              <a:t> eigen </a:t>
            </a:r>
            <a:r>
              <a:rPr lang="en-US" sz="2400" b="1" spc="25" dirty="0" err="1">
                <a:solidFill>
                  <a:srgbClr val="EC5F18"/>
                </a:solidFill>
                <a:latin typeface="Calibri" panose="02020603050405020304" pitchFamily="2"/>
              </a:rPr>
              <a:t>inwoners</a:t>
            </a:r>
            <a:r>
              <a:rPr lang="en-US" sz="2400" b="1" spc="25" dirty="0">
                <a:solidFill>
                  <a:srgbClr val="EC5F18"/>
                </a:solidFill>
                <a:latin typeface="Calibri" panose="02020603050405020304" pitchFamily="2"/>
              </a:rPr>
              <a:t> (1) | </a:t>
            </a:r>
          </a:p>
          <a:p>
            <a:pPr marL="0" marR="0" indent="0" algn="ctr">
              <a:lnSpc>
                <a:spcPts val="1800"/>
              </a:lnSpc>
              <a:spcBef>
                <a:spcPts val="335"/>
              </a:spcBef>
              <a:spcAft>
                <a:spcPts val="0"/>
              </a:spcAft>
            </a:pPr>
            <a:r>
              <a:rPr lang="en-US" sz="2400" b="1" spc="25" dirty="0" err="1">
                <a:solidFill>
                  <a:srgbClr val="EC5F18"/>
                </a:solidFill>
                <a:latin typeface="Calibri" panose="02020603050405020304" pitchFamily="2"/>
              </a:rPr>
              <a:t>Slechte</a:t>
            </a:r>
            <a:r>
              <a:rPr lang="en-US" sz="2400" b="1" spc="2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400" b="1" spc="25" dirty="0" err="1">
                <a:solidFill>
                  <a:srgbClr val="EC5F18"/>
                </a:solidFill>
                <a:latin typeface="Calibri" panose="02020603050405020304" pitchFamily="2"/>
              </a:rPr>
              <a:t>staat</a:t>
            </a:r>
            <a:r>
              <a:rPr lang="en-US" sz="2400" b="1" spc="25" dirty="0">
                <a:solidFill>
                  <a:srgbClr val="EC5F18"/>
                </a:solidFill>
                <a:latin typeface="Calibri" panose="02020603050405020304" pitchFamily="2"/>
              </a:rPr>
              <a:t> van het </a:t>
            </a:r>
            <a:r>
              <a:rPr lang="en-US" sz="2400" b="1" spc="25" dirty="0" err="1">
                <a:solidFill>
                  <a:srgbClr val="EC5F18"/>
                </a:solidFill>
                <a:latin typeface="Calibri" panose="02020603050405020304" pitchFamily="2"/>
              </a:rPr>
              <a:t>gebouw</a:t>
            </a:r>
            <a:r>
              <a:rPr lang="en-US" sz="2400" b="1" spc="25" dirty="0">
                <a:solidFill>
                  <a:srgbClr val="EC5F18"/>
                </a:solidFill>
                <a:latin typeface="Calibri" panose="02020603050405020304" pitchFamily="2"/>
              </a:rPr>
              <a:t> van de </a:t>
            </a:r>
            <a:r>
              <a:rPr lang="en-US" sz="2400" b="1" spc="25" dirty="0" err="1">
                <a:solidFill>
                  <a:srgbClr val="EC5F18"/>
                </a:solidFill>
                <a:latin typeface="Calibri" panose="02020603050405020304" pitchFamily="2"/>
              </a:rPr>
              <a:t>Galamaschool</a:t>
            </a:r>
            <a:r>
              <a:rPr lang="en-US" sz="2400" b="1" spc="25" dirty="0">
                <a:solidFill>
                  <a:srgbClr val="EC5F18"/>
                </a:solidFill>
                <a:latin typeface="Calibri" panose="02020603050405020304" pitchFamily="2"/>
              </a:rPr>
              <a:t> (1) | </a:t>
            </a:r>
            <a:r>
              <a:rPr lang="en-US" sz="2400" b="1" spc="25" dirty="0" err="1">
                <a:solidFill>
                  <a:srgbClr val="EC5F18"/>
                </a:solidFill>
                <a:latin typeface="Calibri" panose="02020603050405020304" pitchFamily="2"/>
              </a:rPr>
              <a:t>Wordt</a:t>
            </a:r>
            <a:r>
              <a:rPr lang="en-US" sz="2400" b="1" spc="25" dirty="0">
                <a:solidFill>
                  <a:srgbClr val="EC5F18"/>
                </a:solidFill>
                <a:latin typeface="Calibri" panose="02020603050405020304" pitchFamily="2"/>
              </a:rPr>
              <a:t> de </a:t>
            </a:r>
            <a:r>
              <a:rPr lang="en-US" sz="2400" b="1" spc="25" dirty="0" err="1">
                <a:solidFill>
                  <a:srgbClr val="EC5F18"/>
                </a:solidFill>
                <a:latin typeface="Calibri" panose="02020603050405020304" pitchFamily="2"/>
              </a:rPr>
              <a:t>nieuwe</a:t>
            </a:r>
            <a:r>
              <a:rPr lang="en-US" sz="2400" b="1" spc="2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400" b="1" spc="25" dirty="0" err="1">
                <a:solidFill>
                  <a:srgbClr val="EC5F18"/>
                </a:solidFill>
                <a:latin typeface="Calibri" panose="02020603050405020304" pitchFamily="2"/>
              </a:rPr>
              <a:t>Galamaschool</a:t>
            </a:r>
            <a:r>
              <a:rPr lang="en-US" sz="2400" b="1" spc="2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400" b="1" spc="25" dirty="0" err="1">
                <a:solidFill>
                  <a:srgbClr val="EC5F18"/>
                </a:solidFill>
                <a:latin typeface="Calibri" panose="02020603050405020304" pitchFamily="2"/>
              </a:rPr>
              <a:t>wel</a:t>
            </a:r>
            <a:r>
              <a:rPr lang="en-US" sz="2400" b="1" spc="2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400" b="1" spc="25" dirty="0" err="1">
                <a:solidFill>
                  <a:srgbClr val="EC5F18"/>
                </a:solidFill>
                <a:latin typeface="Calibri" panose="02020603050405020304" pitchFamily="2"/>
              </a:rPr>
              <a:t>groot</a:t>
            </a:r>
            <a:r>
              <a:rPr lang="en-US" sz="2400" b="1" spc="25" dirty="0">
                <a:solidFill>
                  <a:srgbClr val="EC5F18"/>
                </a:solidFill>
                <a:latin typeface="Calibri" panose="02020603050405020304" pitchFamily="2"/>
              </a:rPr>
              <a:t> </a:t>
            </a:r>
            <a:r>
              <a:rPr lang="en-US" sz="2400" b="1" spc="25" dirty="0" err="1">
                <a:solidFill>
                  <a:srgbClr val="EC5F18"/>
                </a:solidFill>
                <a:latin typeface="Calibri" panose="02020603050405020304" pitchFamily="2"/>
              </a:rPr>
              <a:t>genoeg</a:t>
            </a:r>
            <a:r>
              <a:rPr lang="en-US" sz="2400" b="1" spc="25" dirty="0">
                <a:solidFill>
                  <a:srgbClr val="EC5F18"/>
                </a:solidFill>
                <a:latin typeface="Calibri" panose="02020603050405020304" pitchFamily="2"/>
              </a:rPr>
              <a:t>? (1) </a:t>
            </a:r>
          </a:p>
          <a:p>
            <a:pPr marL="0" marR="0" indent="0" algn="ctr">
              <a:lnSpc>
                <a:spcPts val="1800"/>
              </a:lnSpc>
              <a:spcBef>
                <a:spcPts val="2470"/>
              </a:spcBef>
              <a:spcAft>
                <a:spcPts val="0"/>
              </a:spcAft>
            </a:pPr>
            <a:r>
              <a:rPr lang="en-US" sz="2400" b="1" spc="20" dirty="0" err="1">
                <a:solidFill>
                  <a:srgbClr val="716768"/>
                </a:solidFill>
                <a:latin typeface="Calibri" panose="02020603050405020304" pitchFamily="2"/>
              </a:rPr>
              <a:t>Overlast</a:t>
            </a:r>
            <a:r>
              <a:rPr lang="en-US" sz="2400" b="1" spc="20" dirty="0">
                <a:solidFill>
                  <a:srgbClr val="716768"/>
                </a:solidFill>
                <a:latin typeface="Calibri" panose="02020603050405020304" pitchFamily="2"/>
              </a:rPr>
              <a:t> door </a:t>
            </a:r>
            <a:r>
              <a:rPr lang="en-US" sz="2400" b="1" spc="20" dirty="0" err="1">
                <a:solidFill>
                  <a:srgbClr val="716768"/>
                </a:solidFill>
                <a:latin typeface="Calibri" panose="02020603050405020304" pitchFamily="2"/>
              </a:rPr>
              <a:t>toename</a:t>
            </a:r>
            <a:r>
              <a:rPr lang="en-US" sz="2400" b="1" spc="20" dirty="0">
                <a:solidFill>
                  <a:srgbClr val="716768"/>
                </a:solidFill>
                <a:latin typeface="Calibri" panose="02020603050405020304" pitchFamily="2"/>
              </a:rPr>
              <a:t> </a:t>
            </a:r>
            <a:r>
              <a:rPr lang="en-US" sz="2400" b="1" spc="20" dirty="0" err="1">
                <a:solidFill>
                  <a:srgbClr val="716768"/>
                </a:solidFill>
                <a:latin typeface="Calibri" panose="02020603050405020304" pitchFamily="2"/>
              </a:rPr>
              <a:t>verkeer</a:t>
            </a:r>
            <a:r>
              <a:rPr lang="en-US" sz="2400" b="1" spc="20" dirty="0">
                <a:solidFill>
                  <a:srgbClr val="716768"/>
                </a:solidFill>
                <a:latin typeface="Calibri" panose="02020603050405020304" pitchFamily="2"/>
              </a:rPr>
              <a:t>, </a:t>
            </a:r>
            <a:r>
              <a:rPr lang="en-US" sz="2400" b="1" spc="20" dirty="0" err="1">
                <a:solidFill>
                  <a:srgbClr val="716768"/>
                </a:solidFill>
                <a:latin typeface="Calibri" panose="02020603050405020304" pitchFamily="2"/>
              </a:rPr>
              <a:t>aandacht</a:t>
            </a:r>
            <a:r>
              <a:rPr lang="en-US" sz="2400" b="1" spc="20" dirty="0">
                <a:solidFill>
                  <a:srgbClr val="716768"/>
                </a:solidFill>
                <a:latin typeface="Calibri" panose="02020603050405020304" pitchFamily="2"/>
              </a:rPr>
              <a:t> </a:t>
            </a:r>
            <a:r>
              <a:rPr lang="en-US" sz="2400" b="1" spc="20" dirty="0" err="1">
                <a:solidFill>
                  <a:srgbClr val="716768"/>
                </a:solidFill>
                <a:latin typeface="Calibri" panose="02020603050405020304" pitchFamily="2"/>
              </a:rPr>
              <a:t>verkeersafwikkeling</a:t>
            </a:r>
            <a:r>
              <a:rPr lang="en-US" sz="2400" b="1" spc="20" dirty="0">
                <a:solidFill>
                  <a:srgbClr val="716768"/>
                </a:solidFill>
                <a:latin typeface="Calibri" panose="02020603050405020304" pitchFamily="2"/>
              </a:rPr>
              <a:t> (16) | </a:t>
            </a:r>
            <a:r>
              <a:rPr lang="en-US" sz="2400" b="1" spc="20" dirty="0" err="1">
                <a:solidFill>
                  <a:srgbClr val="716768"/>
                </a:solidFill>
                <a:latin typeface="Calibri" panose="02020603050405020304" pitchFamily="2"/>
              </a:rPr>
              <a:t>Onvoldoende</a:t>
            </a:r>
            <a:r>
              <a:rPr lang="en-US" sz="2400" b="1" spc="20" dirty="0">
                <a:solidFill>
                  <a:srgbClr val="716768"/>
                </a:solidFill>
                <a:latin typeface="Calibri" panose="02020603050405020304" pitchFamily="2"/>
              </a:rPr>
              <a:t> </a:t>
            </a:r>
            <a:r>
              <a:rPr lang="en-US" sz="2400" b="1" spc="20" dirty="0" err="1">
                <a:solidFill>
                  <a:srgbClr val="716768"/>
                </a:solidFill>
                <a:latin typeface="Calibri" panose="02020603050405020304" pitchFamily="2"/>
              </a:rPr>
              <a:t>parkeerplaatsen</a:t>
            </a:r>
            <a:r>
              <a:rPr lang="en-US" sz="2400" b="1" spc="20" dirty="0">
                <a:solidFill>
                  <a:srgbClr val="716768"/>
                </a:solidFill>
                <a:latin typeface="Calibri" panose="02020603050405020304" pitchFamily="2"/>
              </a:rPr>
              <a:t> (3) | </a:t>
            </a:r>
          </a:p>
          <a:p>
            <a:pPr marL="0" marR="0" indent="0" algn="ctr">
              <a:lnSpc>
                <a:spcPts val="1800"/>
              </a:lnSpc>
              <a:spcBef>
                <a:spcPts val="335"/>
              </a:spcBef>
              <a:spcAft>
                <a:spcPts val="0"/>
              </a:spcAft>
            </a:pPr>
            <a:r>
              <a:rPr lang="en-US" sz="2400" b="1" spc="25" dirty="0" err="1">
                <a:solidFill>
                  <a:srgbClr val="716768"/>
                </a:solidFill>
                <a:latin typeface="Calibri" panose="02020603050405020304" pitchFamily="2"/>
              </a:rPr>
              <a:t>Bestaande</a:t>
            </a:r>
            <a:r>
              <a:rPr lang="en-US" sz="2400" b="1" spc="25" dirty="0">
                <a:solidFill>
                  <a:srgbClr val="716768"/>
                </a:solidFill>
                <a:latin typeface="Calibri" panose="02020603050405020304" pitchFamily="2"/>
              </a:rPr>
              <a:t> </a:t>
            </a:r>
            <a:r>
              <a:rPr lang="en-US" sz="2400" b="1" spc="25" dirty="0" err="1">
                <a:solidFill>
                  <a:srgbClr val="716768"/>
                </a:solidFill>
                <a:latin typeface="Calibri" panose="02020603050405020304" pitchFamily="2"/>
              </a:rPr>
              <a:t>parkeerplaatsen</a:t>
            </a:r>
            <a:r>
              <a:rPr lang="en-US" sz="2400" b="1" spc="25" dirty="0">
                <a:solidFill>
                  <a:srgbClr val="716768"/>
                </a:solidFill>
                <a:latin typeface="Calibri" panose="02020603050405020304" pitchFamily="2"/>
              </a:rPr>
              <a:t> die </a:t>
            </a:r>
            <a:r>
              <a:rPr lang="en-US" sz="2400" b="1" spc="25" dirty="0" err="1">
                <a:solidFill>
                  <a:srgbClr val="716768"/>
                </a:solidFill>
                <a:latin typeface="Calibri" panose="02020603050405020304" pitchFamily="2"/>
              </a:rPr>
              <a:t>vervallen</a:t>
            </a:r>
            <a:r>
              <a:rPr lang="en-US" sz="2400" b="1" spc="25" dirty="0">
                <a:solidFill>
                  <a:srgbClr val="716768"/>
                </a:solidFill>
                <a:latin typeface="Calibri" panose="02020603050405020304" pitchFamily="2"/>
              </a:rPr>
              <a:t> (1) | </a:t>
            </a:r>
            <a:r>
              <a:rPr lang="en-US" sz="2400" b="1" spc="25" dirty="0" err="1">
                <a:solidFill>
                  <a:srgbClr val="716768"/>
                </a:solidFill>
                <a:latin typeface="Calibri" panose="02020603050405020304" pitchFamily="2"/>
              </a:rPr>
              <a:t>Onvoldoende</a:t>
            </a:r>
            <a:r>
              <a:rPr lang="en-US" sz="2400" b="1" spc="25" dirty="0">
                <a:solidFill>
                  <a:srgbClr val="716768"/>
                </a:solidFill>
                <a:latin typeface="Calibri" panose="02020603050405020304" pitchFamily="2"/>
              </a:rPr>
              <a:t> </a:t>
            </a:r>
            <a:r>
              <a:rPr lang="en-US" sz="2400" b="1" spc="25" dirty="0" err="1">
                <a:solidFill>
                  <a:srgbClr val="716768"/>
                </a:solidFill>
                <a:latin typeface="Calibri" panose="02020603050405020304" pitchFamily="2"/>
              </a:rPr>
              <a:t>laadpunten</a:t>
            </a:r>
            <a:r>
              <a:rPr lang="en-US" sz="2400" b="1" spc="25" dirty="0">
                <a:solidFill>
                  <a:srgbClr val="716768"/>
                </a:solidFill>
                <a:latin typeface="Calibri" panose="02020603050405020304" pitchFamily="2"/>
              </a:rPr>
              <a:t> (1) | </a:t>
            </a:r>
            <a:r>
              <a:rPr lang="en-US" sz="2400" b="1" spc="25" dirty="0" err="1">
                <a:solidFill>
                  <a:srgbClr val="716768"/>
                </a:solidFill>
                <a:latin typeface="Calibri" panose="02020603050405020304" pitchFamily="2"/>
              </a:rPr>
              <a:t>Aanwezigheid</a:t>
            </a:r>
            <a:r>
              <a:rPr lang="en-US" sz="2400" b="1" spc="25" dirty="0">
                <a:solidFill>
                  <a:srgbClr val="716768"/>
                </a:solidFill>
                <a:latin typeface="Calibri" panose="02020603050405020304" pitchFamily="2"/>
              </a:rPr>
              <a:t> OV (1) </a:t>
            </a:r>
          </a:p>
          <a:p>
            <a:pPr marL="0" marR="0" indent="0" algn="l">
              <a:lnSpc>
                <a:spcPts val="1800"/>
              </a:lnSpc>
              <a:spcBef>
                <a:spcPts val="3190"/>
              </a:spcBef>
              <a:spcAft>
                <a:spcPts val="0"/>
              </a:spcAft>
            </a:pPr>
            <a:r>
              <a:rPr lang="en-US" sz="2400" b="1" spc="20" dirty="0" err="1">
                <a:solidFill>
                  <a:srgbClr val="BE002D"/>
                </a:solidFill>
                <a:latin typeface="Calibri" panose="02020603050405020304" pitchFamily="2"/>
              </a:rPr>
              <a:t>Blijft</a:t>
            </a:r>
            <a:r>
              <a:rPr lang="en-US" sz="2400" b="1" spc="20" dirty="0">
                <a:solidFill>
                  <a:srgbClr val="BE002D"/>
                </a:solidFill>
                <a:latin typeface="Calibri" panose="02020603050405020304" pitchFamily="2"/>
              </a:rPr>
              <a:t> </a:t>
            </a:r>
            <a:r>
              <a:rPr lang="en-US" sz="2400" b="1" spc="20" dirty="0" err="1">
                <a:solidFill>
                  <a:srgbClr val="BE002D"/>
                </a:solidFill>
                <a:latin typeface="Calibri" panose="02020603050405020304" pitchFamily="2"/>
              </a:rPr>
              <a:t>buurthuis</a:t>
            </a:r>
            <a:r>
              <a:rPr lang="en-US" sz="2400" b="1" spc="20" dirty="0">
                <a:solidFill>
                  <a:srgbClr val="BE002D"/>
                </a:solidFill>
                <a:latin typeface="Calibri" panose="02020603050405020304" pitchFamily="2"/>
              </a:rPr>
              <a:t> </a:t>
            </a:r>
            <a:r>
              <a:rPr lang="en-US" sz="2400" b="1" spc="20" dirty="0" err="1">
                <a:solidFill>
                  <a:srgbClr val="BE002D"/>
                </a:solidFill>
                <a:latin typeface="Calibri" panose="02020603050405020304" pitchFamily="2"/>
              </a:rPr>
              <a:t>wel</a:t>
            </a:r>
            <a:r>
              <a:rPr lang="en-US" sz="2400" b="1" spc="20" dirty="0">
                <a:solidFill>
                  <a:srgbClr val="BE002D"/>
                </a:solidFill>
                <a:latin typeface="Calibri" panose="02020603050405020304" pitchFamily="2"/>
              </a:rPr>
              <a:t>, </a:t>
            </a:r>
            <a:r>
              <a:rPr lang="en-US" sz="2400" b="1" spc="20" dirty="0" err="1">
                <a:solidFill>
                  <a:srgbClr val="BE002D"/>
                </a:solidFill>
                <a:latin typeface="Calibri" panose="02020603050405020304" pitchFamily="2"/>
              </a:rPr>
              <a:t>komt</a:t>
            </a:r>
            <a:r>
              <a:rPr lang="en-US" sz="2400" b="1" spc="20" dirty="0">
                <a:solidFill>
                  <a:srgbClr val="BE002D"/>
                </a:solidFill>
                <a:latin typeface="Calibri" panose="02020603050405020304" pitchFamily="2"/>
              </a:rPr>
              <a:t> het in de </a:t>
            </a:r>
            <a:r>
              <a:rPr lang="en-US" sz="2400" b="1" spc="20" dirty="0" err="1">
                <a:solidFill>
                  <a:srgbClr val="BE002D"/>
                </a:solidFill>
                <a:latin typeface="Calibri" panose="02020603050405020304" pitchFamily="2"/>
              </a:rPr>
              <a:t>knel</a:t>
            </a:r>
            <a:r>
              <a:rPr lang="en-US" sz="2400" b="1" spc="20" dirty="0">
                <a:solidFill>
                  <a:srgbClr val="BE002D"/>
                </a:solidFill>
                <a:latin typeface="Calibri" panose="02020603050405020304" pitchFamily="2"/>
              </a:rPr>
              <a:t>? (2) | </a:t>
            </a:r>
            <a:r>
              <a:rPr lang="en-US" sz="2400" b="1" spc="20" dirty="0" err="1">
                <a:solidFill>
                  <a:srgbClr val="BE002D"/>
                </a:solidFill>
                <a:latin typeface="Calibri" panose="02020603050405020304" pitchFamily="2"/>
              </a:rPr>
              <a:t>Geen</a:t>
            </a:r>
            <a:r>
              <a:rPr lang="en-US" sz="2400" b="1" spc="20" dirty="0">
                <a:solidFill>
                  <a:srgbClr val="BE002D"/>
                </a:solidFill>
                <a:latin typeface="Calibri" panose="02020603050405020304" pitchFamily="2"/>
              </a:rPr>
              <a:t> </a:t>
            </a:r>
            <a:r>
              <a:rPr lang="en-US" sz="2400" b="1" spc="20" dirty="0" err="1">
                <a:solidFill>
                  <a:srgbClr val="BE002D"/>
                </a:solidFill>
                <a:latin typeface="Calibri" panose="02020603050405020304" pitchFamily="2"/>
              </a:rPr>
              <a:t>voorzieningen</a:t>
            </a:r>
            <a:r>
              <a:rPr lang="en-US" sz="2400" b="1" spc="20" dirty="0">
                <a:solidFill>
                  <a:srgbClr val="BE002D"/>
                </a:solidFill>
                <a:latin typeface="Calibri" panose="02020603050405020304" pitchFamily="2"/>
              </a:rPr>
              <a:t> </a:t>
            </a:r>
            <a:r>
              <a:rPr lang="en-US" sz="2400" b="1" spc="20" dirty="0" err="1">
                <a:solidFill>
                  <a:srgbClr val="BE002D"/>
                </a:solidFill>
                <a:latin typeface="Calibri" panose="02020603050405020304" pitchFamily="2"/>
              </a:rPr>
              <a:t>voor</a:t>
            </a:r>
            <a:r>
              <a:rPr lang="en-US" sz="2400" b="1" spc="20" dirty="0">
                <a:solidFill>
                  <a:srgbClr val="BE002D"/>
                </a:solidFill>
                <a:latin typeface="Calibri" panose="02020603050405020304" pitchFamily="2"/>
              </a:rPr>
              <a:t> </a:t>
            </a:r>
            <a:r>
              <a:rPr lang="en-US" sz="2400" b="1" spc="20" dirty="0" err="1">
                <a:solidFill>
                  <a:srgbClr val="BE002D"/>
                </a:solidFill>
                <a:latin typeface="Calibri" panose="02020603050405020304" pitchFamily="2"/>
              </a:rPr>
              <a:t>senioren</a:t>
            </a:r>
            <a:r>
              <a:rPr lang="en-US" sz="2400" b="1" spc="20" dirty="0">
                <a:solidFill>
                  <a:srgbClr val="BE002D"/>
                </a:solidFill>
                <a:latin typeface="Calibri" panose="02020603050405020304" pitchFamily="2"/>
              </a:rPr>
              <a:t> (1) | </a:t>
            </a:r>
            <a:r>
              <a:rPr lang="en-US" sz="2400" b="1" spc="20" dirty="0" err="1">
                <a:solidFill>
                  <a:srgbClr val="BE002D"/>
                </a:solidFill>
                <a:latin typeface="Calibri" panose="02020603050405020304" pitchFamily="2"/>
              </a:rPr>
              <a:t>Geen</a:t>
            </a:r>
            <a:r>
              <a:rPr lang="en-US" sz="2400" b="1" spc="20" dirty="0">
                <a:solidFill>
                  <a:srgbClr val="BE002D"/>
                </a:solidFill>
                <a:latin typeface="Calibri" panose="02020603050405020304" pitchFamily="2"/>
              </a:rPr>
              <a:t> </a:t>
            </a:r>
            <a:r>
              <a:rPr lang="en-US" sz="2400" b="1" spc="20" dirty="0" err="1">
                <a:solidFill>
                  <a:srgbClr val="BE002D"/>
                </a:solidFill>
                <a:latin typeface="Calibri" panose="02020603050405020304" pitchFamily="2"/>
              </a:rPr>
              <a:t>overdekte</a:t>
            </a:r>
            <a:r>
              <a:rPr lang="en-US" sz="2400" b="1" spc="20" dirty="0">
                <a:solidFill>
                  <a:srgbClr val="BE002D"/>
                </a:solidFill>
                <a:latin typeface="Calibri" panose="02020603050405020304" pitchFamily="2"/>
              </a:rPr>
              <a:t> </a:t>
            </a:r>
            <a:r>
              <a:rPr lang="en-US" sz="2400" b="1" spc="20" dirty="0" err="1">
                <a:solidFill>
                  <a:srgbClr val="BE002D"/>
                </a:solidFill>
                <a:latin typeface="Calibri" panose="02020603050405020304" pitchFamily="2"/>
              </a:rPr>
              <a:t>ontmoetingsplek</a:t>
            </a:r>
            <a:r>
              <a:rPr lang="en-US" sz="2400" b="1" spc="20" dirty="0">
                <a:solidFill>
                  <a:srgbClr val="BE002D"/>
                </a:solidFill>
                <a:latin typeface="Calibri" panose="02020603050405020304" pitchFamily="2"/>
              </a:rPr>
              <a:t> (1) | </a:t>
            </a:r>
            <a:r>
              <a:rPr lang="en-US" sz="2400" b="1" spc="20" dirty="0" err="1">
                <a:solidFill>
                  <a:srgbClr val="BE002D"/>
                </a:solidFill>
                <a:latin typeface="Calibri" panose="02020603050405020304" pitchFamily="2"/>
              </a:rPr>
              <a:t>Supermarkt</a:t>
            </a:r>
            <a:r>
              <a:rPr lang="en-US" sz="2400" b="1" spc="20" dirty="0">
                <a:solidFill>
                  <a:srgbClr val="BE002D"/>
                </a:solidFill>
                <a:latin typeface="Calibri" panose="02020603050405020304" pitchFamily="2"/>
              </a:rPr>
              <a:t> (1) </a:t>
            </a:r>
          </a:p>
          <a:p>
            <a:pPr marL="0" marR="0" indent="0" algn="ctr">
              <a:lnSpc>
                <a:spcPts val="1800"/>
              </a:lnSpc>
              <a:spcBef>
                <a:spcPts val="2470"/>
              </a:spcBef>
              <a:spcAft>
                <a:spcPts val="0"/>
              </a:spcAft>
            </a:pPr>
            <a:r>
              <a:rPr lang="en-US" sz="2400" b="1" spc="25" dirty="0" err="1">
                <a:solidFill>
                  <a:srgbClr val="185E2B"/>
                </a:solidFill>
                <a:latin typeface="Calibri" panose="02020603050405020304" pitchFamily="2"/>
              </a:rPr>
              <a:t>Verdwijnen</a:t>
            </a:r>
            <a:r>
              <a:rPr lang="en-US" sz="2400" b="1" spc="25" dirty="0">
                <a:solidFill>
                  <a:srgbClr val="185E2B"/>
                </a:solidFill>
                <a:latin typeface="Calibri" panose="02020603050405020304" pitchFamily="2"/>
              </a:rPr>
              <a:t> </a:t>
            </a:r>
            <a:r>
              <a:rPr lang="en-US" sz="2400" b="1" spc="25" dirty="0" err="1">
                <a:solidFill>
                  <a:srgbClr val="185E2B"/>
                </a:solidFill>
                <a:latin typeface="Calibri" panose="02020603050405020304" pitchFamily="2"/>
              </a:rPr>
              <a:t>bomen</a:t>
            </a:r>
            <a:r>
              <a:rPr lang="en-US" sz="2400" b="1" spc="25" dirty="0">
                <a:solidFill>
                  <a:srgbClr val="185E2B"/>
                </a:solidFill>
                <a:latin typeface="Calibri" panose="02020603050405020304" pitchFamily="2"/>
              </a:rPr>
              <a:t> </a:t>
            </a:r>
            <a:r>
              <a:rPr lang="en-US" sz="2400" b="1" spc="25" dirty="0" err="1">
                <a:solidFill>
                  <a:srgbClr val="185E2B"/>
                </a:solidFill>
                <a:latin typeface="Calibri" panose="02020603050405020304" pitchFamily="2"/>
              </a:rPr>
              <a:t>en</a:t>
            </a:r>
            <a:r>
              <a:rPr lang="en-US" sz="2400" b="1" spc="25" dirty="0">
                <a:solidFill>
                  <a:srgbClr val="185E2B"/>
                </a:solidFill>
                <a:latin typeface="Calibri" panose="02020603050405020304" pitchFamily="2"/>
              </a:rPr>
              <a:t> </a:t>
            </a:r>
            <a:r>
              <a:rPr lang="en-US" sz="2400" b="1" spc="25" dirty="0" err="1">
                <a:solidFill>
                  <a:srgbClr val="185E2B"/>
                </a:solidFill>
                <a:latin typeface="Calibri" panose="02020603050405020304" pitchFamily="2"/>
              </a:rPr>
              <a:t>groen</a:t>
            </a:r>
            <a:r>
              <a:rPr lang="en-US" sz="2400" b="1" spc="25" dirty="0">
                <a:solidFill>
                  <a:srgbClr val="185E2B"/>
                </a:solidFill>
                <a:latin typeface="Calibri" panose="02020603050405020304" pitchFamily="2"/>
              </a:rPr>
              <a:t>, </a:t>
            </a:r>
            <a:r>
              <a:rPr lang="en-US" sz="2400" b="1" spc="25" dirty="0" err="1">
                <a:solidFill>
                  <a:srgbClr val="185E2B"/>
                </a:solidFill>
                <a:latin typeface="Calibri" panose="02020603050405020304" pitchFamily="2"/>
              </a:rPr>
              <a:t>te</a:t>
            </a:r>
            <a:r>
              <a:rPr lang="en-US" sz="2400" b="1" spc="25" dirty="0">
                <a:solidFill>
                  <a:srgbClr val="185E2B"/>
                </a:solidFill>
                <a:latin typeface="Calibri" panose="02020603050405020304" pitchFamily="2"/>
              </a:rPr>
              <a:t> </a:t>
            </a:r>
            <a:r>
              <a:rPr lang="en-US" sz="2400" b="1" spc="25" dirty="0" err="1">
                <a:solidFill>
                  <a:srgbClr val="185E2B"/>
                </a:solidFill>
                <a:latin typeface="Calibri" panose="02020603050405020304" pitchFamily="2"/>
              </a:rPr>
              <a:t>veel</a:t>
            </a:r>
            <a:r>
              <a:rPr lang="en-US" sz="2400" b="1" spc="25" dirty="0">
                <a:solidFill>
                  <a:srgbClr val="185E2B"/>
                </a:solidFill>
                <a:latin typeface="Calibri" panose="02020603050405020304" pitchFamily="2"/>
              </a:rPr>
              <a:t> </a:t>
            </a:r>
            <a:r>
              <a:rPr lang="en-US" sz="2400" b="1" spc="25" dirty="0" err="1">
                <a:solidFill>
                  <a:srgbClr val="185E2B"/>
                </a:solidFill>
                <a:latin typeface="Calibri" panose="02020603050405020304" pitchFamily="2"/>
              </a:rPr>
              <a:t>bebouwing</a:t>
            </a:r>
            <a:r>
              <a:rPr lang="en-US" sz="2400" b="1" spc="25" dirty="0">
                <a:solidFill>
                  <a:srgbClr val="185E2B"/>
                </a:solidFill>
                <a:latin typeface="Calibri" panose="02020603050405020304" pitchFamily="2"/>
              </a:rPr>
              <a:t>, </a:t>
            </a:r>
            <a:r>
              <a:rPr lang="en-US" sz="2400" b="1" spc="25" dirty="0" err="1">
                <a:solidFill>
                  <a:srgbClr val="185E2B"/>
                </a:solidFill>
                <a:latin typeface="Calibri" panose="02020603050405020304" pitchFamily="2"/>
              </a:rPr>
              <a:t>leefbaarheid</a:t>
            </a:r>
            <a:r>
              <a:rPr lang="en-US" sz="2400" b="1" spc="25" dirty="0">
                <a:solidFill>
                  <a:srgbClr val="185E2B"/>
                </a:solidFill>
                <a:latin typeface="Calibri" panose="02020603050405020304" pitchFamily="2"/>
              </a:rPr>
              <a:t> (8) | </a:t>
            </a:r>
            <a:r>
              <a:rPr lang="en-US" sz="2400" b="1" spc="25" dirty="0" err="1">
                <a:solidFill>
                  <a:srgbClr val="185E2B"/>
                </a:solidFill>
                <a:latin typeface="Calibri" panose="02020603050405020304" pitchFamily="2"/>
              </a:rPr>
              <a:t>Onderhoud</a:t>
            </a:r>
            <a:r>
              <a:rPr lang="en-US" sz="2400" b="1" spc="25" dirty="0">
                <a:solidFill>
                  <a:srgbClr val="185E2B"/>
                </a:solidFill>
                <a:latin typeface="Calibri" panose="02020603050405020304" pitchFamily="2"/>
              </a:rPr>
              <a:t> </a:t>
            </a:r>
            <a:r>
              <a:rPr lang="en-US" sz="2400" b="1" spc="25" dirty="0" err="1">
                <a:solidFill>
                  <a:srgbClr val="185E2B"/>
                </a:solidFill>
                <a:latin typeface="Calibri" panose="02020603050405020304" pitchFamily="2"/>
              </a:rPr>
              <a:t>groen</a:t>
            </a:r>
            <a:r>
              <a:rPr lang="en-US" sz="2400" b="1" spc="25" dirty="0">
                <a:solidFill>
                  <a:srgbClr val="185E2B"/>
                </a:solidFill>
                <a:latin typeface="Calibri" panose="02020603050405020304" pitchFamily="2"/>
              </a:rPr>
              <a:t> (3) | </a:t>
            </a:r>
          </a:p>
          <a:p>
            <a:pPr marL="0" marR="0" indent="0" algn="ctr">
              <a:lnSpc>
                <a:spcPts val="1800"/>
              </a:lnSpc>
              <a:spcBef>
                <a:spcPts val="335"/>
              </a:spcBef>
              <a:spcAft>
                <a:spcPts val="0"/>
              </a:spcAft>
            </a:pPr>
            <a:r>
              <a:rPr lang="en-US" sz="2400" b="1" spc="20" dirty="0" err="1">
                <a:solidFill>
                  <a:srgbClr val="185E2B"/>
                </a:solidFill>
                <a:latin typeface="Calibri" panose="02020603050405020304" pitchFamily="2"/>
              </a:rPr>
              <a:t>Vrees</a:t>
            </a:r>
            <a:r>
              <a:rPr lang="en-US" sz="2400" b="1" spc="20" dirty="0">
                <a:solidFill>
                  <a:srgbClr val="185E2B"/>
                </a:solidFill>
                <a:latin typeface="Calibri" panose="02020603050405020304" pitchFamily="2"/>
              </a:rPr>
              <a:t> </a:t>
            </a:r>
            <a:r>
              <a:rPr lang="en-US" sz="2400" b="1" spc="20" dirty="0" err="1">
                <a:solidFill>
                  <a:srgbClr val="185E2B"/>
                </a:solidFill>
                <a:latin typeface="Calibri" panose="02020603050405020304" pitchFamily="2"/>
              </a:rPr>
              <a:t>voor</a:t>
            </a:r>
            <a:r>
              <a:rPr lang="en-US" sz="2400" b="1" spc="20" dirty="0">
                <a:solidFill>
                  <a:srgbClr val="185E2B"/>
                </a:solidFill>
                <a:latin typeface="Calibri" panose="02020603050405020304" pitchFamily="2"/>
              </a:rPr>
              <a:t> </a:t>
            </a:r>
            <a:r>
              <a:rPr lang="en-US" sz="2400" b="1" spc="20" dirty="0" err="1">
                <a:solidFill>
                  <a:srgbClr val="185E2B"/>
                </a:solidFill>
                <a:latin typeface="Calibri" panose="02020603050405020304" pitchFamily="2"/>
              </a:rPr>
              <a:t>een</a:t>
            </a:r>
            <a:r>
              <a:rPr lang="en-US" sz="2400" b="1" spc="20" dirty="0">
                <a:solidFill>
                  <a:srgbClr val="185E2B"/>
                </a:solidFill>
                <a:latin typeface="Calibri" panose="02020603050405020304" pitchFamily="2"/>
              </a:rPr>
              <a:t> </a:t>
            </a:r>
            <a:r>
              <a:rPr lang="en-US" sz="2400" b="1" spc="20" dirty="0" err="1">
                <a:solidFill>
                  <a:srgbClr val="185E2B"/>
                </a:solidFill>
                <a:latin typeface="Calibri" panose="02020603050405020304" pitchFamily="2"/>
              </a:rPr>
              <a:t>hondentoilet</a:t>
            </a:r>
            <a:r>
              <a:rPr lang="en-US" sz="2400" b="1" spc="20" dirty="0">
                <a:solidFill>
                  <a:srgbClr val="185E2B"/>
                </a:solidFill>
                <a:latin typeface="Calibri" panose="02020603050405020304" pitchFamily="2"/>
              </a:rPr>
              <a:t> (1) | </a:t>
            </a:r>
            <a:r>
              <a:rPr lang="en-US" sz="2400" b="1" spc="20" dirty="0" err="1">
                <a:solidFill>
                  <a:srgbClr val="185E2B"/>
                </a:solidFill>
                <a:latin typeface="Calibri" panose="02020603050405020304" pitchFamily="2"/>
              </a:rPr>
              <a:t>Voetbalveld</a:t>
            </a:r>
            <a:r>
              <a:rPr lang="en-US" sz="2400" b="1" spc="20" dirty="0">
                <a:solidFill>
                  <a:srgbClr val="185E2B"/>
                </a:solidFill>
                <a:latin typeface="Calibri" panose="02020603050405020304" pitchFamily="2"/>
              </a:rPr>
              <a:t> </a:t>
            </a:r>
            <a:r>
              <a:rPr lang="en-US" sz="2400" b="1" spc="20" dirty="0" err="1">
                <a:solidFill>
                  <a:srgbClr val="185E2B"/>
                </a:solidFill>
                <a:latin typeface="Calibri" panose="02020603050405020304" pitchFamily="2"/>
              </a:rPr>
              <a:t>moet</a:t>
            </a:r>
            <a:r>
              <a:rPr lang="en-US" sz="2400" b="1" spc="20" dirty="0">
                <a:solidFill>
                  <a:srgbClr val="185E2B"/>
                </a:solidFill>
                <a:latin typeface="Calibri" panose="02020603050405020304" pitchFamily="2"/>
              </a:rPr>
              <a:t> </a:t>
            </a:r>
            <a:r>
              <a:rPr lang="en-US" sz="2400" b="1" spc="20" dirty="0" err="1">
                <a:solidFill>
                  <a:srgbClr val="185E2B"/>
                </a:solidFill>
                <a:latin typeface="Calibri" panose="02020603050405020304" pitchFamily="2"/>
              </a:rPr>
              <a:t>blijven</a:t>
            </a:r>
            <a:r>
              <a:rPr lang="en-US" sz="2400" b="1" spc="20" dirty="0">
                <a:solidFill>
                  <a:srgbClr val="185E2B"/>
                </a:solidFill>
                <a:latin typeface="Calibri" panose="02020603050405020304" pitchFamily="2"/>
              </a:rPr>
              <a:t> (1) </a:t>
            </a:r>
          </a:p>
          <a:p>
            <a:pPr marL="4343400" marR="0" indent="0" algn="l">
              <a:lnSpc>
                <a:spcPts val="1800"/>
              </a:lnSpc>
              <a:spcBef>
                <a:spcPts val="4605"/>
              </a:spcBef>
              <a:spcAft>
                <a:spcPts val="0"/>
              </a:spcAft>
            </a:pPr>
            <a:r>
              <a:rPr lang="en-US" sz="2400" b="1" spc="20" dirty="0" err="1">
                <a:solidFill>
                  <a:srgbClr val="081A80"/>
                </a:solidFill>
                <a:latin typeface="Calibri" panose="02020603050405020304" pitchFamily="2"/>
              </a:rPr>
              <a:t>Ontwikkeling</a:t>
            </a:r>
            <a:r>
              <a:rPr lang="en-US" sz="2400" b="1" spc="20" dirty="0">
                <a:solidFill>
                  <a:srgbClr val="081A80"/>
                </a:solidFill>
                <a:latin typeface="Calibri" panose="02020603050405020304" pitchFamily="2"/>
              </a:rPr>
              <a:t> </a:t>
            </a:r>
            <a:r>
              <a:rPr lang="en-US" sz="2400" b="1" spc="20" dirty="0" err="1">
                <a:solidFill>
                  <a:srgbClr val="081A80"/>
                </a:solidFill>
                <a:latin typeface="Calibri" panose="02020603050405020304" pitchFamily="2"/>
              </a:rPr>
              <a:t>Lakermaat</a:t>
            </a:r>
            <a:r>
              <a:rPr lang="en-US" sz="2400" b="1" spc="20" dirty="0">
                <a:solidFill>
                  <a:srgbClr val="081A80"/>
                </a:solidFill>
                <a:latin typeface="Calibri" panose="02020603050405020304" pitchFamily="2"/>
              </a:rPr>
              <a:t>, </a:t>
            </a:r>
            <a:r>
              <a:rPr lang="en-US" sz="2400" b="1" spc="20" dirty="0" err="1">
                <a:solidFill>
                  <a:srgbClr val="081A80"/>
                </a:solidFill>
                <a:latin typeface="Calibri" panose="02020603050405020304" pitchFamily="2"/>
              </a:rPr>
              <a:t>afstemming</a:t>
            </a:r>
            <a:r>
              <a:rPr lang="en-US" sz="2400" b="1" spc="20" dirty="0">
                <a:solidFill>
                  <a:srgbClr val="081A80"/>
                </a:solidFill>
                <a:latin typeface="Calibri" panose="02020603050405020304" pitchFamily="2"/>
              </a:rPr>
              <a:t> </a:t>
            </a:r>
            <a:r>
              <a:rPr lang="en-US" sz="2400" b="1" spc="20" dirty="0" err="1">
                <a:solidFill>
                  <a:srgbClr val="081A80"/>
                </a:solidFill>
                <a:latin typeface="Calibri" panose="02020603050405020304" pitchFamily="2"/>
              </a:rPr>
              <a:t>projecten</a:t>
            </a:r>
            <a:r>
              <a:rPr lang="en-US" sz="2400" b="1" spc="20" dirty="0">
                <a:solidFill>
                  <a:srgbClr val="081A80"/>
                </a:solidFill>
                <a:latin typeface="Calibri" panose="02020603050405020304" pitchFamily="2"/>
              </a:rPr>
              <a:t> (2) | </a:t>
            </a:r>
          </a:p>
          <a:p>
            <a:pPr marL="4343400" marR="0" indent="0" algn="l">
              <a:lnSpc>
                <a:spcPts val="1800"/>
              </a:lnSpc>
              <a:spcBef>
                <a:spcPts val="335"/>
              </a:spcBef>
              <a:spcAft>
                <a:spcPts val="0"/>
              </a:spcAft>
            </a:pPr>
            <a:r>
              <a:rPr lang="en-US" sz="2400" b="1" spc="15" dirty="0">
                <a:solidFill>
                  <a:srgbClr val="081A80"/>
                </a:solidFill>
                <a:latin typeface="Calibri" panose="02020603050405020304" pitchFamily="2"/>
              </a:rPr>
              <a:t>Interesse van </a:t>
            </a:r>
            <a:r>
              <a:rPr lang="en-US" sz="2400" b="1" spc="15" dirty="0" err="1">
                <a:solidFill>
                  <a:srgbClr val="081A80"/>
                </a:solidFill>
                <a:latin typeface="Calibri" panose="02020603050405020304" pitchFamily="2"/>
              </a:rPr>
              <a:t>buiten</a:t>
            </a:r>
            <a:r>
              <a:rPr lang="en-US" sz="2400" b="1" spc="15" dirty="0">
                <a:solidFill>
                  <a:srgbClr val="081A80"/>
                </a:solidFill>
                <a:latin typeface="Calibri" panose="02020603050405020304" pitchFamily="2"/>
              </a:rPr>
              <a:t> de </a:t>
            </a:r>
            <a:r>
              <a:rPr lang="en-US" sz="2400" b="1" spc="15" dirty="0" err="1">
                <a:solidFill>
                  <a:srgbClr val="081A80"/>
                </a:solidFill>
                <a:latin typeface="Calibri" panose="02020603050405020304" pitchFamily="2"/>
              </a:rPr>
              <a:t>regio</a:t>
            </a:r>
            <a:r>
              <a:rPr lang="en-US" sz="2400" b="1" spc="15" dirty="0">
                <a:solidFill>
                  <a:srgbClr val="081A80"/>
                </a:solidFill>
                <a:latin typeface="Calibri" panose="02020603050405020304" pitchFamily="2"/>
              </a:rPr>
              <a:t> (1) | </a:t>
            </a:r>
            <a:r>
              <a:rPr lang="en-US" sz="2400" b="1" spc="15" dirty="0" err="1">
                <a:solidFill>
                  <a:srgbClr val="081A80"/>
                </a:solidFill>
                <a:latin typeface="Calibri" panose="02020603050405020304" pitchFamily="2"/>
              </a:rPr>
              <a:t>Wateroverlast</a:t>
            </a:r>
            <a:r>
              <a:rPr lang="en-US" sz="2400" b="1" spc="15" dirty="0">
                <a:solidFill>
                  <a:srgbClr val="081A80"/>
                </a:solidFill>
                <a:latin typeface="Calibri" panose="02020603050405020304" pitchFamily="2"/>
              </a:rPr>
              <a:t> (1) | </a:t>
            </a:r>
          </a:p>
          <a:p>
            <a:pPr marL="0" marR="0" indent="0" algn="ctr">
              <a:lnSpc>
                <a:spcPts val="1800"/>
              </a:lnSpc>
              <a:spcBef>
                <a:spcPts val="2470"/>
              </a:spcBef>
              <a:spcAft>
                <a:spcPts val="0"/>
              </a:spcAft>
            </a:pPr>
            <a:r>
              <a:rPr lang="en-US" sz="2400" b="1" spc="20" dirty="0" err="1">
                <a:solidFill>
                  <a:srgbClr val="6FBC82"/>
                </a:solidFill>
                <a:latin typeface="Calibri" panose="02020603050405020304" pitchFamily="2"/>
              </a:rPr>
              <a:t>Afstand</a:t>
            </a:r>
            <a:r>
              <a:rPr lang="en-US" sz="2400" b="1" spc="20" dirty="0">
                <a:solidFill>
                  <a:srgbClr val="6FBC82"/>
                </a:solidFill>
                <a:latin typeface="Calibri" panose="02020603050405020304" pitchFamily="2"/>
              </a:rPr>
              <a:t> </a:t>
            </a:r>
            <a:r>
              <a:rPr lang="en-US" sz="2400" b="1" spc="20" dirty="0" err="1">
                <a:solidFill>
                  <a:srgbClr val="6FBC82"/>
                </a:solidFill>
                <a:latin typeface="Calibri" panose="02020603050405020304" pitchFamily="2"/>
              </a:rPr>
              <a:t>industrieterrein</a:t>
            </a:r>
            <a:r>
              <a:rPr lang="en-US" sz="2400" b="1" spc="20" dirty="0">
                <a:solidFill>
                  <a:srgbClr val="6FBC82"/>
                </a:solidFill>
                <a:latin typeface="Calibri" panose="02020603050405020304" pitchFamily="2"/>
              </a:rPr>
              <a:t>/</a:t>
            </a:r>
            <a:r>
              <a:rPr lang="en-US" sz="2400" b="1" spc="20" dirty="0" err="1">
                <a:solidFill>
                  <a:srgbClr val="6FBC82"/>
                </a:solidFill>
                <a:latin typeface="Calibri" panose="02020603050405020304" pitchFamily="2"/>
              </a:rPr>
              <a:t>overlast</a:t>
            </a:r>
            <a:r>
              <a:rPr lang="en-US" sz="2400" b="1" spc="20" dirty="0">
                <a:solidFill>
                  <a:srgbClr val="6FBC82"/>
                </a:solidFill>
                <a:latin typeface="Calibri" panose="02020603050405020304" pitchFamily="2"/>
              </a:rPr>
              <a:t> Doc’s 2 (3)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0"/>
          </p:nvPr>
        </p:nvSpPr>
        <p:spPr>
          <a:xfrm>
            <a:off x="2988469" y="214671"/>
            <a:ext cx="9144000" cy="1192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7470" rIns="0" bIns="0" anchor="t">
            <a:normAutofit fontScale="95000"/>
          </a:bodyPr>
          <a:lstStyle/>
          <a:p>
            <a:pPr marL="0" marR="0" indent="0" algn="ctr">
              <a:lnSpc>
                <a:spcPts val="5300"/>
              </a:lnSpc>
              <a:spcAft>
                <a:spcPts val="3410"/>
              </a:spcAft>
            </a:pPr>
            <a:r>
              <a:rPr lang="en-US" sz="4800" spc="45" dirty="0">
                <a:solidFill>
                  <a:srgbClr val="041510"/>
                </a:solidFill>
                <a:latin typeface="Calibri" panose="02020603050405020304" pitchFamily="2"/>
              </a:rPr>
              <a:t>WAT KAN BETER?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0"/>
          </p:nvPr>
        </p:nvSpPr>
        <p:spPr>
          <a:xfrm>
            <a:off x="1696065" y="1230470"/>
            <a:ext cx="11636477" cy="899016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0" rIns="0" bIns="0" anchor="t">
            <a:noAutofit/>
          </a:bodyPr>
          <a:lstStyle/>
          <a:p>
            <a:pPr marL="0" marR="0" indent="0" algn="ctr">
              <a:lnSpc>
                <a:spcPts val="1900"/>
              </a:lnSpc>
              <a:spcAft>
                <a:spcPts val="0"/>
              </a:spcAft>
            </a:pPr>
            <a:r>
              <a:rPr lang="en-US" sz="2400" spc="25" dirty="0" err="1">
                <a:solidFill>
                  <a:srgbClr val="08132C"/>
                </a:solidFill>
                <a:latin typeface="Calibri" panose="02020603050405020304" pitchFamily="2"/>
              </a:rPr>
              <a:t>Voorzieningen</a:t>
            </a:r>
            <a:r>
              <a:rPr lang="en-US" sz="2400" spc="25" dirty="0">
                <a:solidFill>
                  <a:srgbClr val="08132C"/>
                </a:solidFill>
                <a:latin typeface="Calibri" panose="02020603050405020304" pitchFamily="2"/>
              </a:rPr>
              <a:t> in de </a:t>
            </a:r>
            <a:r>
              <a:rPr lang="en-US" sz="2400" spc="25" dirty="0" err="1">
                <a:solidFill>
                  <a:srgbClr val="08132C"/>
                </a:solidFill>
                <a:latin typeface="Calibri" panose="02020603050405020304" pitchFamily="2"/>
              </a:rPr>
              <a:t>Bongerd</a:t>
            </a:r>
            <a:r>
              <a:rPr lang="en-US" sz="2400" spc="25" dirty="0">
                <a:solidFill>
                  <a:srgbClr val="08132C"/>
                </a:solidFill>
                <a:latin typeface="Calibri" panose="02020603050405020304" pitchFamily="2"/>
              </a:rPr>
              <a:t> (8) </a:t>
            </a:r>
          </a:p>
          <a:p>
            <a:pPr marL="0" marR="0" indent="0" algn="ctr">
              <a:lnSpc>
                <a:spcPts val="1900"/>
              </a:lnSpc>
              <a:spcBef>
                <a:spcPts val="2470"/>
              </a:spcBef>
              <a:spcAft>
                <a:spcPts val="0"/>
              </a:spcAft>
            </a:pPr>
            <a:r>
              <a:rPr lang="en-US" sz="2400" spc="30" dirty="0" err="1">
                <a:solidFill>
                  <a:srgbClr val="08132C"/>
                </a:solidFill>
                <a:latin typeface="Calibri" panose="02020603050405020304" pitchFamily="2"/>
              </a:rPr>
              <a:t>Afstemming</a:t>
            </a:r>
            <a:r>
              <a:rPr lang="en-US" sz="2400" spc="30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30" dirty="0" err="1">
                <a:solidFill>
                  <a:srgbClr val="08132C"/>
                </a:solidFill>
                <a:latin typeface="Calibri" panose="02020603050405020304" pitchFamily="2"/>
              </a:rPr>
              <a:t>Lakermaat</a:t>
            </a:r>
            <a:r>
              <a:rPr lang="en-US" sz="2400" spc="30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30" dirty="0" err="1">
                <a:solidFill>
                  <a:srgbClr val="08132C"/>
                </a:solidFill>
                <a:latin typeface="Calibri" panose="02020603050405020304" pitchFamily="2"/>
              </a:rPr>
              <a:t>en</a:t>
            </a:r>
            <a:r>
              <a:rPr lang="en-US" sz="2400" spc="30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30" dirty="0" err="1">
                <a:solidFill>
                  <a:srgbClr val="08132C"/>
                </a:solidFill>
                <a:latin typeface="Calibri" panose="02020603050405020304" pitchFamily="2"/>
              </a:rPr>
              <a:t>andere</a:t>
            </a:r>
            <a:r>
              <a:rPr lang="en-US" sz="2400" spc="30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30" dirty="0" err="1">
                <a:solidFill>
                  <a:srgbClr val="08132C"/>
                </a:solidFill>
                <a:latin typeface="Calibri" panose="02020603050405020304" pitchFamily="2"/>
              </a:rPr>
              <a:t>ontwikkelingen</a:t>
            </a:r>
            <a:r>
              <a:rPr lang="en-US" sz="2400" spc="30" dirty="0">
                <a:solidFill>
                  <a:srgbClr val="08132C"/>
                </a:solidFill>
                <a:latin typeface="Calibri" panose="02020603050405020304" pitchFamily="2"/>
              </a:rPr>
              <a:t> in Lengel (3)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2400" spc="0" dirty="0">
                <a:solidFill>
                  <a:srgbClr val="08132C"/>
                </a:solidFill>
                <a:latin typeface="Calibri" panose="02020603050405020304" pitchFamily="2"/>
              </a:rPr>
              <a:t>Planning, </a:t>
            </a:r>
            <a:r>
              <a:rPr lang="en-US" sz="2400" spc="0" dirty="0" err="1">
                <a:solidFill>
                  <a:srgbClr val="08132C"/>
                </a:solidFill>
                <a:latin typeface="Calibri" panose="02020603050405020304" pitchFamily="2"/>
              </a:rPr>
              <a:t>snel</a:t>
            </a:r>
            <a:r>
              <a:rPr lang="en-US" sz="2400" spc="0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0" dirty="0" err="1">
                <a:solidFill>
                  <a:srgbClr val="08132C"/>
                </a:solidFill>
                <a:latin typeface="Calibri" panose="02020603050405020304" pitchFamily="2"/>
              </a:rPr>
              <a:t>starten</a:t>
            </a:r>
            <a:r>
              <a:rPr lang="en-US" sz="2400" spc="0" dirty="0">
                <a:solidFill>
                  <a:srgbClr val="08132C"/>
                </a:solidFill>
                <a:latin typeface="Calibri" panose="02020603050405020304" pitchFamily="2"/>
              </a:rPr>
              <a:t> (3)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2400" spc="25" dirty="0" err="1">
                <a:solidFill>
                  <a:srgbClr val="08132C"/>
                </a:solidFill>
                <a:latin typeface="Calibri" panose="02020603050405020304" pitchFamily="2"/>
              </a:rPr>
              <a:t>Woningen</a:t>
            </a:r>
            <a:r>
              <a:rPr lang="en-US" sz="2400" spc="25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25" dirty="0" err="1">
                <a:solidFill>
                  <a:srgbClr val="08132C"/>
                </a:solidFill>
                <a:latin typeface="Calibri" panose="02020603050405020304" pitchFamily="2"/>
              </a:rPr>
              <a:t>voor</a:t>
            </a:r>
            <a:r>
              <a:rPr lang="en-US" sz="2400" spc="25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25" dirty="0" err="1">
                <a:solidFill>
                  <a:srgbClr val="08132C"/>
                </a:solidFill>
                <a:latin typeface="Calibri" panose="02020603050405020304" pitchFamily="2"/>
              </a:rPr>
              <a:t>jongeren</a:t>
            </a:r>
            <a:r>
              <a:rPr lang="en-US" sz="2400" spc="25" dirty="0">
                <a:solidFill>
                  <a:srgbClr val="08132C"/>
                </a:solidFill>
                <a:latin typeface="Calibri" panose="02020603050405020304" pitchFamily="2"/>
              </a:rPr>
              <a:t> (3)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2400" spc="25" dirty="0" err="1">
                <a:solidFill>
                  <a:srgbClr val="08132C"/>
                </a:solidFill>
                <a:latin typeface="Calibri" panose="02020603050405020304" pitchFamily="2"/>
              </a:rPr>
              <a:t>Toewijzing</a:t>
            </a:r>
            <a:r>
              <a:rPr lang="en-US" sz="2400" spc="25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25" dirty="0" err="1">
                <a:solidFill>
                  <a:srgbClr val="08132C"/>
                </a:solidFill>
                <a:latin typeface="Calibri" panose="02020603050405020304" pitchFamily="2"/>
              </a:rPr>
              <a:t>woningen</a:t>
            </a:r>
            <a:r>
              <a:rPr lang="en-US" sz="2400" spc="25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25" dirty="0" err="1">
                <a:solidFill>
                  <a:srgbClr val="08132C"/>
                </a:solidFill>
                <a:latin typeface="Calibri" panose="02020603050405020304" pitchFamily="2"/>
              </a:rPr>
              <a:t>aan</a:t>
            </a:r>
            <a:r>
              <a:rPr lang="en-US" sz="2400" spc="25" dirty="0">
                <a:solidFill>
                  <a:srgbClr val="08132C"/>
                </a:solidFill>
                <a:latin typeface="Calibri" panose="02020603050405020304" pitchFamily="2"/>
              </a:rPr>
              <a:t> eigen </a:t>
            </a:r>
            <a:r>
              <a:rPr lang="en-US" sz="2400" spc="25" dirty="0" err="1">
                <a:solidFill>
                  <a:srgbClr val="08132C"/>
                </a:solidFill>
                <a:latin typeface="Calibri" panose="02020603050405020304" pitchFamily="2"/>
              </a:rPr>
              <a:t>bevolking</a:t>
            </a:r>
            <a:r>
              <a:rPr lang="en-US" sz="2400" spc="25" dirty="0">
                <a:solidFill>
                  <a:srgbClr val="08132C"/>
                </a:solidFill>
                <a:latin typeface="Calibri" panose="02020603050405020304" pitchFamily="2"/>
              </a:rPr>
              <a:t> (3)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2400" spc="25" dirty="0" err="1">
                <a:solidFill>
                  <a:srgbClr val="08132C"/>
                </a:solidFill>
                <a:latin typeface="Calibri" panose="02020603050405020304" pitchFamily="2"/>
              </a:rPr>
              <a:t>Uitleg</a:t>
            </a:r>
            <a:r>
              <a:rPr lang="en-US" sz="2400" spc="25" dirty="0">
                <a:solidFill>
                  <a:srgbClr val="08132C"/>
                </a:solidFill>
                <a:latin typeface="Calibri" panose="02020603050405020304" pitchFamily="2"/>
              </a:rPr>
              <a:t> over de </a:t>
            </a:r>
            <a:r>
              <a:rPr lang="en-US" sz="2400" spc="25" dirty="0" err="1">
                <a:solidFill>
                  <a:srgbClr val="08132C"/>
                </a:solidFill>
                <a:latin typeface="Calibri" panose="02020603050405020304" pitchFamily="2"/>
              </a:rPr>
              <a:t>aanpak</a:t>
            </a:r>
            <a:r>
              <a:rPr lang="en-US" sz="2400" spc="25" dirty="0">
                <a:solidFill>
                  <a:srgbClr val="08132C"/>
                </a:solidFill>
                <a:latin typeface="Calibri" panose="02020603050405020304" pitchFamily="2"/>
              </a:rPr>
              <a:t>, </a:t>
            </a:r>
            <a:r>
              <a:rPr lang="en-US" sz="2400" spc="25" dirty="0" err="1">
                <a:solidFill>
                  <a:srgbClr val="08132C"/>
                </a:solidFill>
                <a:latin typeface="Calibri" panose="02020603050405020304" pitchFamily="2"/>
              </a:rPr>
              <a:t>informatievoorziening</a:t>
            </a:r>
            <a:r>
              <a:rPr lang="en-US" sz="2400" spc="25" dirty="0">
                <a:solidFill>
                  <a:srgbClr val="08132C"/>
                </a:solidFill>
                <a:latin typeface="Calibri" panose="02020603050405020304" pitchFamily="2"/>
              </a:rPr>
              <a:t> (3) </a:t>
            </a:r>
          </a:p>
          <a:p>
            <a:pPr marL="0" marR="0" indent="0" algn="ctr">
              <a:lnSpc>
                <a:spcPts val="1900"/>
              </a:lnSpc>
              <a:spcBef>
                <a:spcPts val="2470"/>
              </a:spcBef>
              <a:spcAft>
                <a:spcPts val="0"/>
              </a:spcAft>
            </a:pPr>
            <a:r>
              <a:rPr lang="en-US" sz="2400" spc="30" dirty="0" err="1">
                <a:solidFill>
                  <a:srgbClr val="08132C"/>
                </a:solidFill>
                <a:latin typeface="Calibri" panose="02020603050405020304" pitchFamily="2"/>
              </a:rPr>
              <a:t>Rekening</a:t>
            </a:r>
            <a:r>
              <a:rPr lang="en-US" sz="2400" spc="30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30" dirty="0" err="1">
                <a:solidFill>
                  <a:srgbClr val="08132C"/>
                </a:solidFill>
                <a:latin typeface="Calibri" panose="02020603050405020304" pitchFamily="2"/>
              </a:rPr>
              <a:t>houden</a:t>
            </a:r>
            <a:r>
              <a:rPr lang="en-US" sz="2400" spc="30" dirty="0">
                <a:solidFill>
                  <a:srgbClr val="08132C"/>
                </a:solidFill>
                <a:latin typeface="Calibri" panose="02020603050405020304" pitchFamily="2"/>
              </a:rPr>
              <a:t> met </a:t>
            </a:r>
            <a:r>
              <a:rPr lang="en-US" sz="2400" spc="30" dirty="0" err="1">
                <a:solidFill>
                  <a:srgbClr val="08132C"/>
                </a:solidFill>
                <a:latin typeface="Calibri" panose="02020603050405020304" pitchFamily="2"/>
              </a:rPr>
              <a:t>omwonenden</a:t>
            </a:r>
            <a:r>
              <a:rPr lang="en-US" sz="2400" spc="30" dirty="0">
                <a:solidFill>
                  <a:srgbClr val="08132C"/>
                </a:solidFill>
                <a:latin typeface="Calibri" panose="02020603050405020304" pitchFamily="2"/>
              </a:rPr>
              <a:t> (2)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2400" spc="0" dirty="0" err="1">
                <a:solidFill>
                  <a:srgbClr val="08132C"/>
                </a:solidFill>
                <a:latin typeface="Calibri" panose="02020603050405020304" pitchFamily="2"/>
              </a:rPr>
              <a:t>Verkeersontsluiting</a:t>
            </a:r>
            <a:r>
              <a:rPr lang="en-US" sz="2400" spc="0" dirty="0">
                <a:solidFill>
                  <a:srgbClr val="08132C"/>
                </a:solidFill>
                <a:latin typeface="Calibri" panose="02020603050405020304" pitchFamily="2"/>
              </a:rPr>
              <a:t> (2)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2400" spc="25" dirty="0">
                <a:solidFill>
                  <a:srgbClr val="08132C"/>
                </a:solidFill>
                <a:latin typeface="Calibri" panose="02020603050405020304" pitchFamily="2"/>
              </a:rPr>
              <a:t>Plan om </a:t>
            </a:r>
            <a:r>
              <a:rPr lang="en-US" sz="2400" spc="25" dirty="0" err="1">
                <a:solidFill>
                  <a:srgbClr val="08132C"/>
                </a:solidFill>
                <a:latin typeface="Calibri" panose="02020603050405020304" pitchFamily="2"/>
              </a:rPr>
              <a:t>afval</a:t>
            </a:r>
            <a:r>
              <a:rPr lang="en-US" sz="2400" spc="25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25" dirty="0" err="1">
                <a:solidFill>
                  <a:srgbClr val="08132C"/>
                </a:solidFill>
                <a:latin typeface="Calibri" panose="02020603050405020304" pitchFamily="2"/>
              </a:rPr>
              <a:t>aan</a:t>
            </a:r>
            <a:r>
              <a:rPr lang="en-US" sz="2400" spc="25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25" dirty="0" err="1">
                <a:solidFill>
                  <a:srgbClr val="08132C"/>
                </a:solidFill>
                <a:latin typeface="Calibri" panose="02020603050405020304" pitchFamily="2"/>
              </a:rPr>
              <a:t>te</a:t>
            </a:r>
            <a:r>
              <a:rPr lang="en-US" sz="2400" spc="25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25" dirty="0" err="1">
                <a:solidFill>
                  <a:srgbClr val="08132C"/>
                </a:solidFill>
                <a:latin typeface="Calibri" panose="02020603050405020304" pitchFamily="2"/>
              </a:rPr>
              <a:t>pakken</a:t>
            </a:r>
            <a:r>
              <a:rPr lang="en-US" sz="2400" spc="25" dirty="0">
                <a:solidFill>
                  <a:srgbClr val="08132C"/>
                </a:solidFill>
                <a:latin typeface="Calibri" panose="02020603050405020304" pitchFamily="2"/>
              </a:rPr>
              <a:t>, </a:t>
            </a:r>
            <a:r>
              <a:rPr lang="en-US" sz="2400" spc="25" dirty="0" err="1">
                <a:solidFill>
                  <a:srgbClr val="08132C"/>
                </a:solidFill>
                <a:latin typeface="Calibri" panose="02020603050405020304" pitchFamily="2"/>
              </a:rPr>
              <a:t>en</a:t>
            </a:r>
            <a:r>
              <a:rPr lang="en-US" sz="2400" spc="25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25" dirty="0" err="1">
                <a:solidFill>
                  <a:srgbClr val="08132C"/>
                </a:solidFill>
                <a:latin typeface="Calibri" panose="02020603050405020304" pitchFamily="2"/>
              </a:rPr>
              <a:t>stallen</a:t>
            </a:r>
            <a:r>
              <a:rPr lang="en-US" sz="2400" spc="25" dirty="0">
                <a:solidFill>
                  <a:srgbClr val="08132C"/>
                </a:solidFill>
                <a:latin typeface="Calibri" panose="02020603050405020304" pitchFamily="2"/>
              </a:rPr>
              <a:t> van </a:t>
            </a:r>
            <a:r>
              <a:rPr lang="en-US" sz="2400" spc="25" dirty="0" err="1">
                <a:solidFill>
                  <a:srgbClr val="08132C"/>
                </a:solidFill>
                <a:latin typeface="Calibri" panose="02020603050405020304" pitchFamily="2"/>
              </a:rPr>
              <a:t>aanhangers</a:t>
            </a:r>
            <a:r>
              <a:rPr lang="en-US" sz="2400" spc="25" dirty="0">
                <a:solidFill>
                  <a:srgbClr val="08132C"/>
                </a:solidFill>
                <a:latin typeface="Calibri" panose="02020603050405020304" pitchFamily="2"/>
              </a:rPr>
              <a:t> (2) </a:t>
            </a:r>
          </a:p>
          <a:p>
            <a:pPr marL="0" marR="0" indent="0" algn="ctr">
              <a:lnSpc>
                <a:spcPts val="1900"/>
              </a:lnSpc>
              <a:spcBef>
                <a:spcPts val="4630"/>
              </a:spcBef>
              <a:spcAft>
                <a:spcPts val="0"/>
              </a:spcAft>
            </a:pPr>
            <a:r>
              <a:rPr lang="en-US" sz="2400" spc="20" dirty="0" err="1">
                <a:solidFill>
                  <a:srgbClr val="08132C"/>
                </a:solidFill>
                <a:latin typeface="Calibri" panose="02020603050405020304" pitchFamily="2"/>
              </a:rPr>
              <a:t>Bosmanhuus</a:t>
            </a:r>
            <a:r>
              <a:rPr lang="en-US" sz="2400" spc="20" dirty="0">
                <a:solidFill>
                  <a:srgbClr val="08132C"/>
                </a:solidFill>
                <a:latin typeface="Calibri" panose="02020603050405020304" pitchFamily="2"/>
              </a:rPr>
              <a:t> = centrum Lengel, </a:t>
            </a:r>
            <a:r>
              <a:rPr lang="en-US" sz="2400" spc="20" dirty="0" err="1">
                <a:solidFill>
                  <a:srgbClr val="08132C"/>
                </a:solidFill>
                <a:latin typeface="Calibri" panose="02020603050405020304" pitchFamily="2"/>
              </a:rPr>
              <a:t>maak</a:t>
            </a:r>
            <a:r>
              <a:rPr lang="en-US" sz="2400" spc="20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20" dirty="0" err="1">
                <a:solidFill>
                  <a:srgbClr val="08132C"/>
                </a:solidFill>
                <a:latin typeface="Calibri" panose="02020603050405020304" pitchFamily="2"/>
              </a:rPr>
              <a:t>winkels</a:t>
            </a:r>
            <a:r>
              <a:rPr lang="en-US" sz="2400" spc="20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20" dirty="0" err="1">
                <a:solidFill>
                  <a:srgbClr val="08132C"/>
                </a:solidFill>
                <a:latin typeface="Calibri" panose="02020603050405020304" pitchFamily="2"/>
              </a:rPr>
              <a:t>en</a:t>
            </a:r>
            <a:r>
              <a:rPr lang="en-US" sz="2400" spc="20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20" dirty="0" err="1">
                <a:solidFill>
                  <a:srgbClr val="08132C"/>
                </a:solidFill>
                <a:latin typeface="Calibri" panose="02020603050405020304" pitchFamily="2"/>
              </a:rPr>
              <a:t>gezondheidscentrum</a:t>
            </a:r>
            <a:r>
              <a:rPr lang="en-US" sz="2400" spc="20" dirty="0">
                <a:solidFill>
                  <a:srgbClr val="08132C"/>
                </a:solidFill>
                <a:latin typeface="Calibri" panose="02020603050405020304" pitchFamily="2"/>
              </a:rPr>
              <a:t> op “</a:t>
            </a:r>
            <a:r>
              <a:rPr lang="en-US" sz="2400" spc="20" dirty="0" err="1">
                <a:solidFill>
                  <a:srgbClr val="08132C"/>
                </a:solidFill>
                <a:latin typeface="Calibri" panose="02020603050405020304" pitchFamily="2"/>
              </a:rPr>
              <a:t>kinderwagenterrein</a:t>
            </a:r>
            <a:r>
              <a:rPr lang="en-US" sz="2400" spc="20" dirty="0">
                <a:solidFill>
                  <a:srgbClr val="08132C"/>
                </a:solidFill>
                <a:latin typeface="Calibri" panose="02020603050405020304" pitchFamily="2"/>
              </a:rPr>
              <a:t>” (1)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2400" spc="0" dirty="0" err="1">
                <a:solidFill>
                  <a:srgbClr val="08132C"/>
                </a:solidFill>
                <a:latin typeface="Calibri" panose="02020603050405020304" pitchFamily="2"/>
              </a:rPr>
              <a:t>Fasering</a:t>
            </a:r>
            <a:r>
              <a:rPr lang="en-US" sz="2400" spc="0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0" dirty="0" err="1">
                <a:solidFill>
                  <a:srgbClr val="08132C"/>
                </a:solidFill>
                <a:latin typeface="Calibri" panose="02020603050405020304" pitchFamily="2"/>
              </a:rPr>
              <a:t>plannen</a:t>
            </a:r>
            <a:r>
              <a:rPr lang="en-US" sz="2400" spc="0" dirty="0">
                <a:solidFill>
                  <a:srgbClr val="08132C"/>
                </a:solidFill>
                <a:latin typeface="Calibri" panose="02020603050405020304" pitchFamily="2"/>
              </a:rPr>
              <a:t> (1)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2400" spc="0" dirty="0" err="1">
                <a:solidFill>
                  <a:srgbClr val="08132C"/>
                </a:solidFill>
                <a:latin typeface="Calibri" panose="02020603050405020304" pitchFamily="2"/>
              </a:rPr>
              <a:t>Wijkbus</a:t>
            </a:r>
            <a:r>
              <a:rPr lang="en-US" sz="2400" spc="0" dirty="0">
                <a:solidFill>
                  <a:srgbClr val="08132C"/>
                </a:solidFill>
                <a:latin typeface="Calibri" panose="02020603050405020304" pitchFamily="2"/>
              </a:rPr>
              <a:t> (1)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2400" spc="25" dirty="0">
                <a:solidFill>
                  <a:srgbClr val="08132C"/>
                </a:solidFill>
                <a:latin typeface="Calibri" panose="02020603050405020304" pitchFamily="2"/>
              </a:rPr>
              <a:t>Minder </a:t>
            </a:r>
            <a:r>
              <a:rPr lang="en-US" sz="2400" spc="25" dirty="0" err="1">
                <a:solidFill>
                  <a:srgbClr val="08132C"/>
                </a:solidFill>
                <a:latin typeface="Calibri" panose="02020603050405020304" pitchFamily="2"/>
              </a:rPr>
              <a:t>groen</a:t>
            </a:r>
            <a:r>
              <a:rPr lang="en-US" sz="2400" spc="25" dirty="0">
                <a:solidFill>
                  <a:srgbClr val="08132C"/>
                </a:solidFill>
                <a:latin typeface="Calibri" panose="02020603050405020304" pitchFamily="2"/>
              </a:rPr>
              <a:t>, </a:t>
            </a:r>
            <a:r>
              <a:rPr lang="en-US" sz="2400" spc="25" dirty="0" err="1">
                <a:solidFill>
                  <a:srgbClr val="08132C"/>
                </a:solidFill>
                <a:latin typeface="Calibri" panose="02020603050405020304" pitchFamily="2"/>
              </a:rPr>
              <a:t>meer</a:t>
            </a:r>
            <a:r>
              <a:rPr lang="en-US" sz="2400" spc="25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25" dirty="0" err="1">
                <a:solidFill>
                  <a:srgbClr val="08132C"/>
                </a:solidFill>
                <a:latin typeface="Calibri" panose="02020603050405020304" pitchFamily="2"/>
              </a:rPr>
              <a:t>huizen</a:t>
            </a:r>
            <a:r>
              <a:rPr lang="en-US" sz="2400" spc="25" dirty="0">
                <a:solidFill>
                  <a:srgbClr val="08132C"/>
                </a:solidFill>
                <a:latin typeface="Calibri" panose="02020603050405020304" pitchFamily="2"/>
              </a:rPr>
              <a:t> (1) </a:t>
            </a:r>
          </a:p>
          <a:p>
            <a:pPr marL="0" marR="0" indent="0" algn="ctr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2400" spc="25" dirty="0" err="1">
                <a:solidFill>
                  <a:srgbClr val="08132C"/>
                </a:solidFill>
                <a:latin typeface="Calibri" panose="02020603050405020304" pitchFamily="2"/>
              </a:rPr>
              <a:t>Gebied</a:t>
            </a:r>
            <a:r>
              <a:rPr lang="en-US" sz="2400" spc="25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25" dirty="0" err="1">
                <a:solidFill>
                  <a:srgbClr val="08132C"/>
                </a:solidFill>
                <a:latin typeface="Calibri" panose="02020603050405020304" pitchFamily="2"/>
              </a:rPr>
              <a:t>voor</a:t>
            </a:r>
            <a:r>
              <a:rPr lang="en-US" sz="2400" spc="25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25" dirty="0" err="1">
                <a:solidFill>
                  <a:srgbClr val="08132C"/>
                </a:solidFill>
                <a:latin typeface="Calibri" panose="02020603050405020304" pitchFamily="2"/>
              </a:rPr>
              <a:t>honden</a:t>
            </a:r>
            <a:r>
              <a:rPr lang="en-US" sz="2400" spc="25" dirty="0">
                <a:solidFill>
                  <a:srgbClr val="08132C"/>
                </a:solidFill>
                <a:latin typeface="Calibri" panose="02020603050405020304" pitchFamily="2"/>
              </a:rPr>
              <a:t> (1) </a:t>
            </a:r>
          </a:p>
          <a:p>
            <a:pPr marL="0" marR="0" indent="0" algn="ctr">
              <a:lnSpc>
                <a:spcPts val="1900"/>
              </a:lnSpc>
              <a:spcBef>
                <a:spcPts val="330"/>
              </a:spcBef>
              <a:spcAft>
                <a:spcPts val="0"/>
              </a:spcAft>
            </a:pPr>
            <a:r>
              <a:rPr lang="en-US" sz="2400" spc="25" dirty="0" err="1">
                <a:solidFill>
                  <a:srgbClr val="08132C"/>
                </a:solidFill>
                <a:latin typeface="Calibri" panose="02020603050405020304" pitchFamily="2"/>
              </a:rPr>
              <a:t>Knarrenhof</a:t>
            </a:r>
            <a:r>
              <a:rPr lang="en-US" sz="2400" spc="25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25" dirty="0" err="1">
                <a:solidFill>
                  <a:srgbClr val="08132C"/>
                </a:solidFill>
                <a:latin typeface="Calibri" panose="02020603050405020304" pitchFamily="2"/>
              </a:rPr>
              <a:t>naar</a:t>
            </a:r>
            <a:r>
              <a:rPr lang="en-US" sz="2400" spc="25" dirty="0">
                <a:solidFill>
                  <a:srgbClr val="08132C"/>
                </a:solidFill>
                <a:latin typeface="Calibri" panose="02020603050405020304" pitchFamily="2"/>
              </a:rPr>
              <a:t> centrum De </a:t>
            </a:r>
            <a:r>
              <a:rPr lang="en-US" sz="2400" spc="25" dirty="0" err="1">
                <a:solidFill>
                  <a:srgbClr val="08132C"/>
                </a:solidFill>
                <a:latin typeface="Calibri" panose="02020603050405020304" pitchFamily="2"/>
              </a:rPr>
              <a:t>Bongerd</a:t>
            </a:r>
            <a:r>
              <a:rPr lang="en-US" sz="2400" spc="25" dirty="0">
                <a:solidFill>
                  <a:srgbClr val="08132C"/>
                </a:solidFill>
                <a:latin typeface="Calibri" panose="02020603050405020304" pitchFamily="2"/>
              </a:rPr>
              <a:t> (1)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2400" spc="25" dirty="0" err="1">
                <a:solidFill>
                  <a:srgbClr val="08132C"/>
                </a:solidFill>
                <a:latin typeface="Calibri" panose="02020603050405020304" pitchFamily="2"/>
              </a:rPr>
              <a:t>Regenwater</a:t>
            </a:r>
            <a:r>
              <a:rPr lang="en-US" sz="2400" spc="25" dirty="0">
                <a:solidFill>
                  <a:srgbClr val="08132C"/>
                </a:solidFill>
                <a:latin typeface="Calibri" panose="02020603050405020304" pitchFamily="2"/>
              </a:rPr>
              <a:t> in eigen </a:t>
            </a:r>
            <a:r>
              <a:rPr lang="en-US" sz="2400" spc="25" dirty="0" err="1">
                <a:solidFill>
                  <a:srgbClr val="08132C"/>
                </a:solidFill>
                <a:latin typeface="Calibri" panose="02020603050405020304" pitchFamily="2"/>
              </a:rPr>
              <a:t>tuin</a:t>
            </a:r>
            <a:r>
              <a:rPr lang="en-US" sz="2400" spc="25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25" dirty="0" err="1">
                <a:solidFill>
                  <a:srgbClr val="08132C"/>
                </a:solidFill>
                <a:latin typeface="Calibri" panose="02020603050405020304" pitchFamily="2"/>
              </a:rPr>
              <a:t>opvangen</a:t>
            </a:r>
            <a:r>
              <a:rPr lang="en-US" sz="2400" spc="25" dirty="0">
                <a:solidFill>
                  <a:srgbClr val="08132C"/>
                </a:solidFill>
                <a:latin typeface="Calibri" panose="02020603050405020304" pitchFamily="2"/>
              </a:rPr>
              <a:t> (1)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2400" spc="25" dirty="0" err="1">
                <a:solidFill>
                  <a:srgbClr val="08132C"/>
                </a:solidFill>
                <a:latin typeface="Calibri" panose="02020603050405020304" pitchFamily="2"/>
              </a:rPr>
              <a:t>Geen</a:t>
            </a:r>
            <a:r>
              <a:rPr lang="en-US" sz="2400" spc="25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25" dirty="0" err="1">
                <a:solidFill>
                  <a:srgbClr val="08132C"/>
                </a:solidFill>
                <a:latin typeface="Calibri" panose="02020603050405020304" pitchFamily="2"/>
              </a:rPr>
              <a:t>projectontwikkelaars</a:t>
            </a:r>
            <a:r>
              <a:rPr lang="en-US" sz="2400" spc="25" dirty="0">
                <a:solidFill>
                  <a:srgbClr val="08132C"/>
                </a:solidFill>
                <a:latin typeface="Calibri" panose="02020603050405020304" pitchFamily="2"/>
              </a:rPr>
              <a:t> (1)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2400" spc="25" dirty="0" err="1">
                <a:solidFill>
                  <a:srgbClr val="08132C"/>
                </a:solidFill>
                <a:latin typeface="Calibri" panose="02020603050405020304" pitchFamily="2"/>
              </a:rPr>
              <a:t>Brievenbus</a:t>
            </a:r>
            <a:r>
              <a:rPr lang="en-US" sz="2400" spc="25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25" dirty="0" err="1">
                <a:solidFill>
                  <a:srgbClr val="08132C"/>
                </a:solidFill>
                <a:latin typeface="Calibri" panose="02020603050405020304" pitchFamily="2"/>
              </a:rPr>
              <a:t>bij</a:t>
            </a:r>
            <a:r>
              <a:rPr lang="en-US" sz="2400" spc="25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25" dirty="0" err="1">
                <a:solidFill>
                  <a:srgbClr val="08132C"/>
                </a:solidFill>
                <a:latin typeface="Calibri" panose="02020603050405020304" pitchFamily="2"/>
              </a:rPr>
              <a:t>Dorpshuis</a:t>
            </a:r>
            <a:r>
              <a:rPr lang="en-US" sz="2400" spc="25" dirty="0">
                <a:solidFill>
                  <a:srgbClr val="08132C"/>
                </a:solidFill>
                <a:latin typeface="Calibri" panose="02020603050405020304" pitchFamily="2"/>
              </a:rPr>
              <a:t> (1) </a:t>
            </a:r>
          </a:p>
          <a:p>
            <a:pPr marL="0" marR="0" indent="0" algn="ctr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2400" spc="0" dirty="0" err="1">
                <a:solidFill>
                  <a:srgbClr val="08132C"/>
                </a:solidFill>
                <a:latin typeface="Calibri" panose="02020603050405020304" pitchFamily="2"/>
              </a:rPr>
              <a:t>Snelheid</a:t>
            </a:r>
            <a:r>
              <a:rPr lang="en-US" sz="2400" spc="0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0" dirty="0" err="1">
                <a:solidFill>
                  <a:srgbClr val="08132C"/>
                </a:solidFill>
                <a:latin typeface="Calibri" panose="02020603050405020304" pitchFamily="2"/>
              </a:rPr>
              <a:t>handhaven</a:t>
            </a:r>
            <a:r>
              <a:rPr lang="en-US" sz="2400" spc="0" dirty="0">
                <a:solidFill>
                  <a:srgbClr val="08132C"/>
                </a:solidFill>
                <a:latin typeface="Calibri" panose="02020603050405020304" pitchFamily="2"/>
              </a:rPr>
              <a:t> (1) </a:t>
            </a:r>
          </a:p>
          <a:p>
            <a:pPr marL="0" marR="0" indent="0" algn="ctr">
              <a:lnSpc>
                <a:spcPts val="1900"/>
              </a:lnSpc>
              <a:spcBef>
                <a:spcPts val="330"/>
              </a:spcBef>
              <a:spcAft>
                <a:spcPts val="0"/>
              </a:spcAft>
            </a:pPr>
            <a:r>
              <a:rPr lang="en-US" sz="2400" spc="0" dirty="0" err="1">
                <a:solidFill>
                  <a:srgbClr val="08132C"/>
                </a:solidFill>
                <a:latin typeface="Calibri" panose="02020603050405020304" pitchFamily="2"/>
              </a:rPr>
              <a:t>Speelplaats</a:t>
            </a:r>
            <a:r>
              <a:rPr lang="en-US" sz="2400" spc="0" dirty="0">
                <a:solidFill>
                  <a:srgbClr val="08132C"/>
                </a:solidFill>
                <a:latin typeface="Calibri" panose="02020603050405020304" pitchFamily="2"/>
              </a:rPr>
              <a:t> (1) </a:t>
            </a:r>
          </a:p>
          <a:p>
            <a:pPr marL="0" marR="0" indent="0" algn="ctr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2400" spc="0" dirty="0" err="1">
                <a:solidFill>
                  <a:srgbClr val="08132C"/>
                </a:solidFill>
                <a:latin typeface="Calibri" panose="02020603050405020304" pitchFamily="2"/>
              </a:rPr>
              <a:t>Bereikbaarheid</a:t>
            </a:r>
            <a:r>
              <a:rPr lang="en-US" sz="2400" spc="0" dirty="0">
                <a:solidFill>
                  <a:srgbClr val="08132C"/>
                </a:solidFill>
                <a:latin typeface="Calibri" panose="02020603050405020304" pitchFamily="2"/>
              </a:rPr>
              <a:t> (1) </a:t>
            </a:r>
          </a:p>
          <a:p>
            <a:pPr marL="0" marR="0" indent="0" algn="ctr">
              <a:lnSpc>
                <a:spcPts val="1800"/>
              </a:lnSpc>
              <a:spcBef>
                <a:spcPts val="330"/>
              </a:spcBef>
              <a:spcAft>
                <a:spcPts val="0"/>
              </a:spcAft>
            </a:pPr>
            <a:r>
              <a:rPr lang="en-US" sz="2400" spc="30" dirty="0" err="1">
                <a:solidFill>
                  <a:srgbClr val="08132C"/>
                </a:solidFill>
                <a:latin typeface="Calibri" panose="02020603050405020304" pitchFamily="2"/>
              </a:rPr>
              <a:t>Galamaschool</a:t>
            </a:r>
            <a:r>
              <a:rPr lang="en-US" sz="2400" spc="30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30" dirty="0" err="1">
                <a:solidFill>
                  <a:srgbClr val="08132C"/>
                </a:solidFill>
                <a:latin typeface="Calibri" panose="02020603050405020304" pitchFamily="2"/>
              </a:rPr>
              <a:t>sneller</a:t>
            </a:r>
            <a:r>
              <a:rPr lang="en-US" sz="2400" spc="30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30" dirty="0" err="1">
                <a:solidFill>
                  <a:srgbClr val="08132C"/>
                </a:solidFill>
                <a:latin typeface="Calibri" panose="02020603050405020304" pitchFamily="2"/>
              </a:rPr>
              <a:t>verhuizen</a:t>
            </a:r>
            <a:r>
              <a:rPr lang="en-US" sz="2400" spc="30" dirty="0">
                <a:solidFill>
                  <a:srgbClr val="08132C"/>
                </a:solidFill>
                <a:latin typeface="Calibri" panose="02020603050405020304" pitchFamily="2"/>
              </a:rPr>
              <a:t> (1) </a:t>
            </a:r>
          </a:p>
          <a:p>
            <a:pPr marL="0" marR="0" indent="0" algn="ctr">
              <a:lnSpc>
                <a:spcPts val="1800"/>
              </a:lnSpc>
              <a:spcBef>
                <a:spcPts val="330"/>
              </a:spcBef>
              <a:spcAft>
                <a:spcPts val="0"/>
              </a:spcAft>
            </a:pPr>
            <a:r>
              <a:rPr lang="en-US" sz="2400" spc="0" dirty="0" err="1">
                <a:solidFill>
                  <a:srgbClr val="08132C"/>
                </a:solidFill>
                <a:latin typeface="Calibri" panose="02020603050405020304" pitchFamily="2"/>
              </a:rPr>
              <a:t>Groenonderhoud</a:t>
            </a:r>
            <a:r>
              <a:rPr lang="en-US" sz="2400" spc="0" dirty="0">
                <a:solidFill>
                  <a:srgbClr val="08132C"/>
                </a:solidFill>
                <a:latin typeface="Calibri" panose="02020603050405020304" pitchFamily="2"/>
              </a:rPr>
              <a:t> (2) </a:t>
            </a:r>
          </a:p>
          <a:p>
            <a:pPr marL="0" marR="0" indent="0" algn="ctr">
              <a:lnSpc>
                <a:spcPts val="1900"/>
              </a:lnSpc>
              <a:spcBef>
                <a:spcPts val="330"/>
              </a:spcBef>
              <a:spcAft>
                <a:spcPts val="0"/>
              </a:spcAft>
            </a:pPr>
            <a:r>
              <a:rPr lang="en-US" sz="2400" spc="30" dirty="0" err="1">
                <a:solidFill>
                  <a:srgbClr val="08132C"/>
                </a:solidFill>
                <a:latin typeface="Calibri" panose="02020603050405020304" pitchFamily="2"/>
              </a:rPr>
              <a:t>Woningbouw</a:t>
            </a:r>
            <a:r>
              <a:rPr lang="en-US" sz="2400" spc="30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30" dirty="0" err="1">
                <a:solidFill>
                  <a:srgbClr val="08132C"/>
                </a:solidFill>
                <a:latin typeface="Calibri" panose="02020603050405020304" pitchFamily="2"/>
              </a:rPr>
              <a:t>voor</a:t>
            </a:r>
            <a:r>
              <a:rPr lang="en-US" sz="2400" spc="30" dirty="0">
                <a:solidFill>
                  <a:srgbClr val="08132C"/>
                </a:solidFill>
                <a:latin typeface="Calibri" panose="02020603050405020304" pitchFamily="2"/>
              </a:rPr>
              <a:t> Lengel, </a:t>
            </a:r>
            <a:r>
              <a:rPr lang="en-US" sz="2400" spc="30" dirty="0" err="1">
                <a:solidFill>
                  <a:srgbClr val="08132C"/>
                </a:solidFill>
                <a:latin typeface="Calibri" panose="02020603050405020304" pitchFamily="2"/>
              </a:rPr>
              <a:t>zie</a:t>
            </a:r>
            <a:r>
              <a:rPr lang="en-US" sz="2400" spc="30" dirty="0">
                <a:solidFill>
                  <a:srgbClr val="08132C"/>
                </a:solidFill>
                <a:latin typeface="Calibri" panose="02020603050405020304" pitchFamily="2"/>
              </a:rPr>
              <a:t> Lengel </a:t>
            </a:r>
            <a:r>
              <a:rPr lang="en-US" sz="2400" spc="30" dirty="0" err="1">
                <a:solidFill>
                  <a:srgbClr val="08132C"/>
                </a:solidFill>
                <a:latin typeface="Calibri" panose="02020603050405020304" pitchFamily="2"/>
              </a:rPr>
              <a:t>als</a:t>
            </a:r>
            <a:r>
              <a:rPr lang="en-US" sz="2400" spc="30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30" dirty="0" err="1">
                <a:solidFill>
                  <a:srgbClr val="08132C"/>
                </a:solidFill>
                <a:latin typeface="Calibri" panose="02020603050405020304" pitchFamily="2"/>
              </a:rPr>
              <a:t>zelfstandig</a:t>
            </a:r>
            <a:r>
              <a:rPr lang="en-US" sz="2400" spc="30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30" dirty="0" err="1">
                <a:solidFill>
                  <a:srgbClr val="08132C"/>
                </a:solidFill>
                <a:latin typeface="Calibri" panose="02020603050405020304" pitchFamily="2"/>
              </a:rPr>
              <a:t>dorp</a:t>
            </a:r>
            <a:r>
              <a:rPr lang="en-US" sz="2400" spc="30" dirty="0">
                <a:solidFill>
                  <a:srgbClr val="08132C"/>
                </a:solidFill>
                <a:latin typeface="Calibri" panose="02020603050405020304" pitchFamily="2"/>
              </a:rPr>
              <a:t> (1)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2400" spc="30" dirty="0" err="1">
                <a:solidFill>
                  <a:srgbClr val="08132C"/>
                </a:solidFill>
                <a:latin typeface="Calibri" panose="02020603050405020304" pitchFamily="2"/>
              </a:rPr>
              <a:t>Parkeren</a:t>
            </a:r>
            <a:r>
              <a:rPr lang="en-US" sz="2400" spc="30" dirty="0">
                <a:solidFill>
                  <a:srgbClr val="08132C"/>
                </a:solidFill>
                <a:latin typeface="Calibri" panose="02020603050405020304" pitchFamily="2"/>
              </a:rPr>
              <a:t> in het </a:t>
            </a:r>
            <a:r>
              <a:rPr lang="en-US" sz="2400" spc="30" dirty="0" err="1">
                <a:solidFill>
                  <a:srgbClr val="08132C"/>
                </a:solidFill>
                <a:latin typeface="Calibri" panose="02020603050405020304" pitchFamily="2"/>
              </a:rPr>
              <a:t>gebied</a:t>
            </a:r>
            <a:r>
              <a:rPr lang="en-US" sz="2400" spc="30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30" dirty="0" err="1">
                <a:solidFill>
                  <a:srgbClr val="08132C"/>
                </a:solidFill>
                <a:latin typeface="Calibri" panose="02020603050405020304" pitchFamily="2"/>
              </a:rPr>
              <a:t>oplossen</a:t>
            </a:r>
            <a:r>
              <a:rPr lang="en-US" sz="2400" spc="30" dirty="0">
                <a:solidFill>
                  <a:srgbClr val="08132C"/>
                </a:solidFill>
                <a:latin typeface="Calibri" panose="02020603050405020304" pitchFamily="2"/>
              </a:rPr>
              <a:t> (1) | Minder </a:t>
            </a:r>
            <a:r>
              <a:rPr lang="en-US" sz="2400" spc="30" dirty="0" err="1">
                <a:solidFill>
                  <a:srgbClr val="08132C"/>
                </a:solidFill>
                <a:latin typeface="Calibri" panose="02020603050405020304" pitchFamily="2"/>
              </a:rPr>
              <a:t>parkeerplaatsen</a:t>
            </a:r>
            <a:r>
              <a:rPr lang="en-US" sz="2400" spc="30" dirty="0">
                <a:solidFill>
                  <a:srgbClr val="08132C"/>
                </a:solidFill>
                <a:latin typeface="Calibri" panose="02020603050405020304" pitchFamily="2"/>
              </a:rPr>
              <a:t> (1) </a:t>
            </a:r>
          </a:p>
          <a:p>
            <a:pPr marL="0" marR="0" indent="0" algn="ctr">
              <a:lnSpc>
                <a:spcPts val="1900"/>
              </a:lnSpc>
              <a:spcBef>
                <a:spcPts val="310"/>
              </a:spcBef>
              <a:spcAft>
                <a:spcPts val="120"/>
              </a:spcAft>
            </a:pPr>
            <a:r>
              <a:rPr lang="en-US" sz="2400" spc="25" dirty="0" err="1">
                <a:solidFill>
                  <a:srgbClr val="08132C"/>
                </a:solidFill>
                <a:latin typeface="Calibri" panose="02020603050405020304" pitchFamily="2"/>
              </a:rPr>
              <a:t>Hittestress</a:t>
            </a:r>
            <a:r>
              <a:rPr lang="en-US" sz="2400" spc="25" dirty="0">
                <a:solidFill>
                  <a:srgbClr val="08132C"/>
                </a:solidFill>
                <a:latin typeface="Calibri" panose="02020603050405020304" pitchFamily="2"/>
              </a:rPr>
              <a:t> op </a:t>
            </a:r>
            <a:r>
              <a:rPr lang="en-US" sz="2400" spc="25" dirty="0" err="1">
                <a:solidFill>
                  <a:srgbClr val="08132C"/>
                </a:solidFill>
                <a:latin typeface="Calibri" panose="02020603050405020304" pitchFamily="2"/>
              </a:rPr>
              <a:t>bedrijventerrein</a:t>
            </a:r>
            <a:r>
              <a:rPr lang="en-US" sz="2400" spc="25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25" dirty="0" err="1">
                <a:solidFill>
                  <a:srgbClr val="08132C"/>
                </a:solidFill>
                <a:latin typeface="Calibri" panose="02020603050405020304" pitchFamily="2"/>
              </a:rPr>
              <a:t>verminderen</a:t>
            </a:r>
            <a:r>
              <a:rPr lang="en-US" sz="2400" spc="25" dirty="0">
                <a:solidFill>
                  <a:srgbClr val="08132C"/>
                </a:solidFill>
                <a:latin typeface="Calibri" panose="02020603050405020304" pitchFamily="2"/>
              </a:rPr>
              <a:t> (1)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0"/>
          </p:nvPr>
        </p:nvSpPr>
        <p:spPr>
          <a:xfrm>
            <a:off x="3559810" y="284316"/>
            <a:ext cx="8534400" cy="9537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7470" rIns="0" bIns="0" anchor="t">
            <a:normAutofit fontScale="95000"/>
          </a:bodyPr>
          <a:lstStyle/>
          <a:p>
            <a:pPr marL="0" marR="0" indent="0" algn="ctr">
              <a:lnSpc>
                <a:spcPts val="5500"/>
              </a:lnSpc>
              <a:spcAft>
                <a:spcPts val="1340"/>
              </a:spcAft>
            </a:pPr>
            <a:r>
              <a:rPr lang="en-US" sz="5000" spc="0" dirty="0">
                <a:solidFill>
                  <a:srgbClr val="041510"/>
                </a:solidFill>
                <a:latin typeface="Calibri" panose="02020603050405020304" pitchFamily="2"/>
              </a:rPr>
              <a:t>WAT GAAT GOED?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0"/>
          </p:nvPr>
        </p:nvSpPr>
        <p:spPr>
          <a:xfrm>
            <a:off x="1902542" y="1842769"/>
            <a:ext cx="11282516" cy="856472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6670" rIns="0" bIns="0" anchor="t">
            <a:normAutofit fontScale="95000"/>
          </a:bodyPr>
          <a:lstStyle/>
          <a:p>
            <a:pPr marL="0" marR="0" indent="0" algn="ctr">
              <a:lnSpc>
                <a:spcPts val="1900"/>
              </a:lnSpc>
              <a:spcAft>
                <a:spcPts val="0"/>
              </a:spcAft>
            </a:pPr>
            <a:r>
              <a:rPr lang="en-US" sz="2400" spc="-5" dirty="0" err="1">
                <a:solidFill>
                  <a:srgbClr val="08132C"/>
                </a:solidFill>
                <a:latin typeface="Calibri" panose="02020603050405020304" pitchFamily="2"/>
              </a:rPr>
              <a:t>Veel</a:t>
            </a:r>
            <a:r>
              <a:rPr lang="en-US" sz="2400" spc="-5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-5" dirty="0" err="1">
                <a:solidFill>
                  <a:srgbClr val="08132C"/>
                </a:solidFill>
                <a:latin typeface="Calibri" panose="02020603050405020304" pitchFamily="2"/>
              </a:rPr>
              <a:t>groen</a:t>
            </a:r>
            <a:r>
              <a:rPr lang="en-US" sz="2400" spc="-5" dirty="0">
                <a:solidFill>
                  <a:srgbClr val="08132C"/>
                </a:solidFill>
                <a:latin typeface="Calibri" panose="02020603050405020304" pitchFamily="2"/>
              </a:rPr>
              <a:t> (15) </a:t>
            </a:r>
          </a:p>
          <a:p>
            <a:pPr marL="0" marR="0" indent="0" algn="ctr">
              <a:lnSpc>
                <a:spcPts val="1900"/>
              </a:lnSpc>
              <a:spcBef>
                <a:spcPts val="2600"/>
              </a:spcBef>
              <a:spcAft>
                <a:spcPts val="0"/>
              </a:spcAft>
            </a:pPr>
            <a:r>
              <a:rPr lang="en-US" sz="2400" spc="0" dirty="0" err="1">
                <a:solidFill>
                  <a:srgbClr val="08132C"/>
                </a:solidFill>
                <a:latin typeface="Calibri" panose="02020603050405020304" pitchFamily="2"/>
              </a:rPr>
              <a:t>Aandacht</a:t>
            </a:r>
            <a:r>
              <a:rPr lang="en-US" sz="2400" spc="0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0" dirty="0" err="1">
                <a:solidFill>
                  <a:srgbClr val="08132C"/>
                </a:solidFill>
                <a:latin typeface="Calibri" panose="02020603050405020304" pitchFamily="2"/>
              </a:rPr>
              <a:t>voor</a:t>
            </a:r>
            <a:r>
              <a:rPr lang="en-US" sz="2400" spc="0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0" dirty="0" err="1">
                <a:solidFill>
                  <a:srgbClr val="08132C"/>
                </a:solidFill>
                <a:latin typeface="Calibri" panose="02020603050405020304" pitchFamily="2"/>
              </a:rPr>
              <a:t>waterberging</a:t>
            </a:r>
            <a:r>
              <a:rPr lang="en-US" sz="2400" spc="0" dirty="0">
                <a:solidFill>
                  <a:srgbClr val="08132C"/>
                </a:solidFill>
                <a:latin typeface="Calibri" panose="02020603050405020304" pitchFamily="2"/>
              </a:rPr>
              <a:t> (7) </a:t>
            </a:r>
          </a:p>
          <a:p>
            <a:pPr marL="0" marR="0" indent="0" algn="ctr">
              <a:lnSpc>
                <a:spcPts val="1900"/>
              </a:lnSpc>
              <a:spcBef>
                <a:spcPts val="2605"/>
              </a:spcBef>
              <a:spcAft>
                <a:spcPts val="0"/>
              </a:spcAft>
            </a:pPr>
            <a:r>
              <a:rPr lang="en-US" sz="2400" spc="0" dirty="0" err="1">
                <a:solidFill>
                  <a:srgbClr val="08132C"/>
                </a:solidFill>
                <a:latin typeface="Calibri" panose="02020603050405020304" pitchFamily="2"/>
              </a:rPr>
              <a:t>Communicatie</a:t>
            </a:r>
            <a:r>
              <a:rPr lang="en-US" sz="2400" spc="0" dirty="0">
                <a:solidFill>
                  <a:srgbClr val="08132C"/>
                </a:solidFill>
                <a:latin typeface="Calibri" panose="02020603050405020304" pitchFamily="2"/>
              </a:rPr>
              <a:t> door de </a:t>
            </a:r>
            <a:r>
              <a:rPr lang="en-US" sz="2400" spc="0" dirty="0" err="1">
                <a:solidFill>
                  <a:srgbClr val="08132C"/>
                </a:solidFill>
                <a:latin typeface="Calibri" panose="02020603050405020304" pitchFamily="2"/>
              </a:rPr>
              <a:t>gemeente</a:t>
            </a:r>
            <a:r>
              <a:rPr lang="en-US" sz="2400" spc="0" dirty="0">
                <a:solidFill>
                  <a:srgbClr val="08132C"/>
                </a:solidFill>
                <a:latin typeface="Calibri" panose="02020603050405020304" pitchFamily="2"/>
              </a:rPr>
              <a:t>, </a:t>
            </a:r>
            <a:r>
              <a:rPr lang="en-US" sz="2400" spc="0" dirty="0" err="1">
                <a:solidFill>
                  <a:srgbClr val="08132C"/>
                </a:solidFill>
                <a:latin typeface="Calibri" panose="02020603050405020304" pitchFamily="2"/>
              </a:rPr>
              <a:t>bijeenkomsten</a:t>
            </a:r>
            <a:r>
              <a:rPr lang="en-US" sz="2400" spc="0" dirty="0">
                <a:solidFill>
                  <a:srgbClr val="08132C"/>
                </a:solidFill>
                <a:latin typeface="Calibri" panose="02020603050405020304" pitchFamily="2"/>
              </a:rPr>
              <a:t> (6) </a:t>
            </a:r>
          </a:p>
          <a:p>
            <a:pPr marL="0" marR="0" indent="0" algn="ctr">
              <a:lnSpc>
                <a:spcPts val="1900"/>
              </a:lnSpc>
              <a:spcBef>
                <a:spcPts val="2600"/>
              </a:spcBef>
              <a:spcAft>
                <a:spcPts val="0"/>
              </a:spcAft>
            </a:pPr>
            <a:r>
              <a:rPr lang="en-US" sz="2400" spc="-10" dirty="0" err="1">
                <a:solidFill>
                  <a:srgbClr val="08132C"/>
                </a:solidFill>
                <a:latin typeface="Calibri" panose="02020603050405020304" pitchFamily="2"/>
              </a:rPr>
              <a:t>Knarrenhof</a:t>
            </a:r>
            <a:r>
              <a:rPr lang="en-US" sz="2400" spc="-10" dirty="0">
                <a:solidFill>
                  <a:srgbClr val="08132C"/>
                </a:solidFill>
                <a:latin typeface="Calibri" panose="02020603050405020304" pitchFamily="2"/>
              </a:rPr>
              <a:t> (3) </a:t>
            </a:r>
          </a:p>
          <a:p>
            <a:pPr marL="0" marR="0" indent="0" algn="ctr">
              <a:lnSpc>
                <a:spcPts val="1900"/>
              </a:lnSpc>
              <a:spcBef>
                <a:spcPts val="2625"/>
              </a:spcBef>
              <a:spcAft>
                <a:spcPts val="0"/>
              </a:spcAft>
            </a:pPr>
            <a:r>
              <a:rPr lang="en-US" sz="2400" spc="0" dirty="0" err="1">
                <a:solidFill>
                  <a:srgbClr val="08132C"/>
                </a:solidFill>
                <a:latin typeface="Calibri" panose="02020603050405020304" pitchFamily="2"/>
              </a:rPr>
              <a:t>Woningen</a:t>
            </a:r>
            <a:r>
              <a:rPr lang="en-US" sz="2400" spc="0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0" dirty="0" err="1">
                <a:solidFill>
                  <a:srgbClr val="08132C"/>
                </a:solidFill>
                <a:latin typeface="Calibri" panose="02020603050405020304" pitchFamily="2"/>
              </a:rPr>
              <a:t>voor</a:t>
            </a:r>
            <a:r>
              <a:rPr lang="en-US" sz="2400" spc="0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0" dirty="0" err="1">
                <a:solidFill>
                  <a:srgbClr val="08132C"/>
                </a:solidFill>
                <a:latin typeface="Calibri" panose="02020603050405020304" pitchFamily="2"/>
              </a:rPr>
              <a:t>verschillende</a:t>
            </a:r>
            <a:r>
              <a:rPr lang="en-US" sz="2400" spc="0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0" dirty="0" err="1">
                <a:solidFill>
                  <a:srgbClr val="08132C"/>
                </a:solidFill>
                <a:latin typeface="Calibri" panose="02020603050405020304" pitchFamily="2"/>
              </a:rPr>
              <a:t>doelgroepen</a:t>
            </a:r>
            <a:r>
              <a:rPr lang="en-US" sz="2400" spc="0" dirty="0">
                <a:solidFill>
                  <a:srgbClr val="08132C"/>
                </a:solidFill>
                <a:latin typeface="Calibri" panose="02020603050405020304" pitchFamily="2"/>
              </a:rPr>
              <a:t> (2) </a:t>
            </a:r>
          </a:p>
          <a:p>
            <a:pPr marL="0" marR="0" indent="0" algn="ctr">
              <a:lnSpc>
                <a:spcPts val="1900"/>
              </a:lnSpc>
              <a:spcBef>
                <a:spcPts val="370"/>
              </a:spcBef>
              <a:spcAft>
                <a:spcPts val="0"/>
              </a:spcAft>
            </a:pPr>
            <a:r>
              <a:rPr lang="en-US" sz="2400" spc="0" dirty="0" err="1">
                <a:solidFill>
                  <a:srgbClr val="08132C"/>
                </a:solidFill>
                <a:latin typeface="Calibri" panose="02020603050405020304" pitchFamily="2"/>
              </a:rPr>
              <a:t>Bestaand</a:t>
            </a:r>
            <a:r>
              <a:rPr lang="en-US" sz="2400" spc="0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0" dirty="0" err="1">
                <a:solidFill>
                  <a:srgbClr val="08132C"/>
                </a:solidFill>
                <a:latin typeface="Calibri" panose="02020603050405020304" pitchFamily="2"/>
              </a:rPr>
              <a:t>groen</a:t>
            </a:r>
            <a:r>
              <a:rPr lang="en-US" sz="2400" spc="0" dirty="0">
                <a:solidFill>
                  <a:srgbClr val="08132C"/>
                </a:solidFill>
                <a:latin typeface="Calibri" panose="02020603050405020304" pitchFamily="2"/>
              </a:rPr>
              <a:t>, </a:t>
            </a:r>
            <a:r>
              <a:rPr lang="en-US" sz="2400" spc="0" dirty="0" err="1">
                <a:solidFill>
                  <a:srgbClr val="08132C"/>
                </a:solidFill>
                <a:latin typeface="Calibri" panose="02020603050405020304" pitchFamily="2"/>
              </a:rPr>
              <a:t>bomen</a:t>
            </a:r>
            <a:r>
              <a:rPr lang="en-US" sz="2400" spc="0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0" dirty="0" err="1">
                <a:solidFill>
                  <a:srgbClr val="08132C"/>
                </a:solidFill>
                <a:latin typeface="Calibri" panose="02020603050405020304" pitchFamily="2"/>
              </a:rPr>
              <a:t>behouden</a:t>
            </a:r>
            <a:r>
              <a:rPr lang="en-US" sz="2400" spc="0" dirty="0">
                <a:solidFill>
                  <a:srgbClr val="08132C"/>
                </a:solidFill>
                <a:latin typeface="Calibri" panose="02020603050405020304" pitchFamily="2"/>
              </a:rPr>
              <a:t> (2) </a:t>
            </a:r>
          </a:p>
          <a:p>
            <a:pPr marL="0" marR="0" indent="0" algn="ctr">
              <a:lnSpc>
                <a:spcPts val="1900"/>
              </a:lnSpc>
              <a:spcBef>
                <a:spcPts val="4835"/>
              </a:spcBef>
              <a:spcAft>
                <a:spcPts val="0"/>
              </a:spcAft>
            </a:pPr>
            <a:r>
              <a:rPr lang="en-US" sz="2400" spc="-5" dirty="0" err="1">
                <a:solidFill>
                  <a:srgbClr val="08132C"/>
                </a:solidFill>
                <a:latin typeface="Calibri" panose="02020603050405020304" pitchFamily="2"/>
              </a:rPr>
              <a:t>Dat</a:t>
            </a:r>
            <a:r>
              <a:rPr lang="en-US" sz="2400" spc="-5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-5" dirty="0" err="1">
                <a:solidFill>
                  <a:srgbClr val="08132C"/>
                </a:solidFill>
                <a:latin typeface="Calibri" panose="02020603050405020304" pitchFamily="2"/>
              </a:rPr>
              <a:t>minimaal</a:t>
            </a:r>
            <a:r>
              <a:rPr lang="en-US" sz="2400" spc="-5" dirty="0">
                <a:solidFill>
                  <a:srgbClr val="08132C"/>
                </a:solidFill>
                <a:latin typeface="Calibri" panose="02020603050405020304" pitchFamily="2"/>
              </a:rPr>
              <a:t> 40% de </a:t>
            </a:r>
            <a:r>
              <a:rPr lang="en-US" sz="2400" spc="-5" dirty="0" err="1">
                <a:solidFill>
                  <a:srgbClr val="08132C"/>
                </a:solidFill>
                <a:latin typeface="Calibri" panose="02020603050405020304" pitchFamily="2"/>
              </a:rPr>
              <a:t>woningen</a:t>
            </a:r>
            <a:r>
              <a:rPr lang="en-US" sz="2400" spc="-5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-5" dirty="0" err="1">
                <a:solidFill>
                  <a:srgbClr val="08132C"/>
                </a:solidFill>
                <a:latin typeface="Calibri" panose="02020603050405020304" pitchFamily="2"/>
              </a:rPr>
              <a:t>woningen</a:t>
            </a:r>
            <a:r>
              <a:rPr lang="en-US" sz="2400" spc="-5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-5" dirty="0" err="1">
                <a:solidFill>
                  <a:srgbClr val="08132C"/>
                </a:solidFill>
                <a:latin typeface="Calibri" panose="02020603050405020304" pitchFamily="2"/>
              </a:rPr>
              <a:t>bestaat</a:t>
            </a:r>
            <a:r>
              <a:rPr lang="en-US" sz="2400" spc="-5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-5" dirty="0" err="1">
                <a:solidFill>
                  <a:srgbClr val="08132C"/>
                </a:solidFill>
                <a:latin typeface="Calibri" panose="02020603050405020304" pitchFamily="2"/>
              </a:rPr>
              <a:t>uit</a:t>
            </a:r>
            <a:r>
              <a:rPr lang="en-US" sz="2400" spc="-5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-5" dirty="0" err="1">
                <a:solidFill>
                  <a:srgbClr val="08132C"/>
                </a:solidFill>
                <a:latin typeface="Calibri" panose="02020603050405020304" pitchFamily="2"/>
              </a:rPr>
              <a:t>huurwoningen</a:t>
            </a:r>
            <a:r>
              <a:rPr lang="en-US" sz="2400" spc="-5" dirty="0">
                <a:solidFill>
                  <a:srgbClr val="08132C"/>
                </a:solidFill>
                <a:latin typeface="Calibri" panose="02020603050405020304" pitchFamily="2"/>
              </a:rPr>
              <a:t> (</a:t>
            </a:r>
            <a:r>
              <a:rPr lang="en-US" sz="2400" spc="-5" dirty="0" err="1">
                <a:solidFill>
                  <a:srgbClr val="08132C"/>
                </a:solidFill>
                <a:latin typeface="Calibri" panose="02020603050405020304" pitchFamily="2"/>
              </a:rPr>
              <a:t>liefst</a:t>
            </a:r>
            <a:r>
              <a:rPr lang="en-US" sz="2400" spc="-5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-5" dirty="0" err="1">
                <a:solidFill>
                  <a:srgbClr val="08132C"/>
                </a:solidFill>
                <a:latin typeface="Calibri" panose="02020603050405020304" pitchFamily="2"/>
              </a:rPr>
              <a:t>nog</a:t>
            </a:r>
            <a:r>
              <a:rPr lang="en-US" sz="2400" spc="-5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-5" dirty="0" err="1">
                <a:solidFill>
                  <a:srgbClr val="08132C"/>
                </a:solidFill>
                <a:latin typeface="Calibri" panose="02020603050405020304" pitchFamily="2"/>
              </a:rPr>
              <a:t>meer</a:t>
            </a:r>
            <a:r>
              <a:rPr lang="en-US" sz="2400" spc="-5" dirty="0">
                <a:solidFill>
                  <a:srgbClr val="08132C"/>
                </a:solidFill>
                <a:latin typeface="Calibri" panose="02020603050405020304" pitchFamily="2"/>
              </a:rPr>
              <a:t>) (1) </a:t>
            </a:r>
          </a:p>
          <a:p>
            <a:pPr marL="0" marR="0" indent="0" algn="ctr">
              <a:lnSpc>
                <a:spcPts val="1900"/>
              </a:lnSpc>
              <a:spcBef>
                <a:spcPts val="370"/>
              </a:spcBef>
              <a:spcAft>
                <a:spcPts val="0"/>
              </a:spcAft>
            </a:pPr>
            <a:r>
              <a:rPr lang="en-US" sz="2400" spc="0" dirty="0" err="1">
                <a:solidFill>
                  <a:srgbClr val="08132C"/>
                </a:solidFill>
                <a:latin typeface="Calibri" panose="02020603050405020304" pitchFamily="2"/>
              </a:rPr>
              <a:t>Aandacht</a:t>
            </a:r>
            <a:r>
              <a:rPr lang="en-US" sz="2400" spc="0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0" dirty="0" err="1">
                <a:solidFill>
                  <a:srgbClr val="08132C"/>
                </a:solidFill>
                <a:latin typeface="Calibri" panose="02020603050405020304" pitchFamily="2"/>
              </a:rPr>
              <a:t>voor</a:t>
            </a:r>
            <a:r>
              <a:rPr lang="en-US" sz="2400" spc="0" dirty="0">
                <a:solidFill>
                  <a:srgbClr val="08132C"/>
                </a:solidFill>
                <a:latin typeface="Calibri" panose="02020603050405020304" pitchFamily="2"/>
              </a:rPr>
              <a:t> starters (1) </a:t>
            </a:r>
          </a:p>
          <a:p>
            <a:pPr marL="0" marR="0" indent="0" algn="ctr">
              <a:lnSpc>
                <a:spcPts val="1900"/>
              </a:lnSpc>
              <a:spcBef>
                <a:spcPts val="390"/>
              </a:spcBef>
              <a:spcAft>
                <a:spcPts val="0"/>
              </a:spcAft>
            </a:pPr>
            <a:r>
              <a:rPr lang="en-US" sz="2400" spc="-10" dirty="0" err="1">
                <a:solidFill>
                  <a:srgbClr val="08132C"/>
                </a:solidFill>
                <a:latin typeface="Calibri" panose="02020603050405020304" pitchFamily="2"/>
              </a:rPr>
              <a:t>Laagbouw</a:t>
            </a:r>
            <a:r>
              <a:rPr lang="en-US" sz="2400" spc="-10" dirty="0">
                <a:solidFill>
                  <a:srgbClr val="08132C"/>
                </a:solidFill>
                <a:latin typeface="Calibri" panose="02020603050405020304" pitchFamily="2"/>
              </a:rPr>
              <a:t> (1) </a:t>
            </a:r>
          </a:p>
          <a:p>
            <a:pPr marL="0" marR="0" indent="0" algn="ctr">
              <a:lnSpc>
                <a:spcPts val="1900"/>
              </a:lnSpc>
              <a:spcBef>
                <a:spcPts val="345"/>
              </a:spcBef>
              <a:spcAft>
                <a:spcPts val="0"/>
              </a:spcAft>
            </a:pPr>
            <a:r>
              <a:rPr lang="en-US" sz="2400" spc="-5" dirty="0" err="1">
                <a:solidFill>
                  <a:srgbClr val="08132C"/>
                </a:solidFill>
                <a:latin typeface="Calibri" panose="02020603050405020304" pitchFamily="2"/>
              </a:rPr>
              <a:t>Nieuwe</a:t>
            </a:r>
            <a:r>
              <a:rPr lang="en-US" sz="2400" spc="-5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-5" dirty="0" err="1">
                <a:solidFill>
                  <a:srgbClr val="08132C"/>
                </a:solidFill>
                <a:latin typeface="Calibri" panose="02020603050405020304" pitchFamily="2"/>
              </a:rPr>
              <a:t>woningen</a:t>
            </a:r>
            <a:r>
              <a:rPr lang="en-US" sz="2400" spc="-5" dirty="0">
                <a:solidFill>
                  <a:srgbClr val="08132C"/>
                </a:solidFill>
                <a:latin typeface="Calibri" panose="02020603050405020304" pitchFamily="2"/>
              </a:rPr>
              <a:t> (1) </a:t>
            </a:r>
          </a:p>
          <a:p>
            <a:pPr marL="0" marR="0" indent="0" algn="ctr">
              <a:lnSpc>
                <a:spcPts val="1900"/>
              </a:lnSpc>
              <a:spcBef>
                <a:spcPts val="370"/>
              </a:spcBef>
              <a:spcAft>
                <a:spcPts val="0"/>
              </a:spcAft>
            </a:pPr>
            <a:r>
              <a:rPr lang="en-US" sz="2400" spc="0" dirty="0" err="1">
                <a:solidFill>
                  <a:srgbClr val="08132C"/>
                </a:solidFill>
                <a:latin typeface="Calibri" panose="02020603050405020304" pitchFamily="2"/>
              </a:rPr>
              <a:t>Zwembad</a:t>
            </a:r>
            <a:r>
              <a:rPr lang="en-US" sz="2400" spc="0" dirty="0">
                <a:solidFill>
                  <a:srgbClr val="08132C"/>
                </a:solidFill>
                <a:latin typeface="Calibri" panose="02020603050405020304" pitchFamily="2"/>
              </a:rPr>
              <a:t> in de </a:t>
            </a:r>
            <a:r>
              <a:rPr lang="en-US" sz="2400" spc="0" dirty="0" err="1">
                <a:solidFill>
                  <a:srgbClr val="08132C"/>
                </a:solidFill>
                <a:latin typeface="Calibri" panose="02020603050405020304" pitchFamily="2"/>
              </a:rPr>
              <a:t>buurt</a:t>
            </a:r>
            <a:r>
              <a:rPr lang="en-US" sz="2400" spc="0" dirty="0">
                <a:solidFill>
                  <a:srgbClr val="08132C"/>
                </a:solidFill>
                <a:latin typeface="Calibri" panose="02020603050405020304" pitchFamily="2"/>
              </a:rPr>
              <a:t> (1) </a:t>
            </a:r>
          </a:p>
          <a:p>
            <a:pPr marL="0" marR="0" indent="0" algn="ctr">
              <a:lnSpc>
                <a:spcPts val="1900"/>
              </a:lnSpc>
              <a:spcBef>
                <a:spcPts val="365"/>
              </a:spcBef>
              <a:spcAft>
                <a:spcPts val="0"/>
              </a:spcAft>
            </a:pPr>
            <a:r>
              <a:rPr lang="en-US" sz="2400" spc="-5" dirty="0" err="1">
                <a:solidFill>
                  <a:srgbClr val="08132C"/>
                </a:solidFill>
                <a:latin typeface="Calibri" panose="02020603050405020304" pitchFamily="2"/>
              </a:rPr>
              <a:t>Bereikbaarheid</a:t>
            </a:r>
            <a:r>
              <a:rPr lang="en-US" sz="2400" spc="-5" dirty="0">
                <a:solidFill>
                  <a:srgbClr val="08132C"/>
                </a:solidFill>
                <a:latin typeface="Calibri" panose="02020603050405020304" pitchFamily="2"/>
              </a:rPr>
              <a:t> (1) </a:t>
            </a:r>
          </a:p>
          <a:p>
            <a:pPr marL="0" marR="0" indent="0" algn="ctr">
              <a:lnSpc>
                <a:spcPts val="1900"/>
              </a:lnSpc>
              <a:spcBef>
                <a:spcPts val="395"/>
              </a:spcBef>
              <a:spcAft>
                <a:spcPts val="0"/>
              </a:spcAft>
            </a:pPr>
            <a:r>
              <a:rPr lang="en-US" sz="2400" spc="-5" dirty="0" err="1">
                <a:solidFill>
                  <a:srgbClr val="08132C"/>
                </a:solidFill>
                <a:latin typeface="Calibri" panose="02020603050405020304" pitchFamily="2"/>
              </a:rPr>
              <a:t>Bloemenweide</a:t>
            </a:r>
            <a:r>
              <a:rPr lang="en-US" sz="2400" spc="-5" dirty="0">
                <a:solidFill>
                  <a:srgbClr val="08132C"/>
                </a:solidFill>
                <a:latin typeface="Calibri" panose="02020603050405020304" pitchFamily="2"/>
              </a:rPr>
              <a:t> (1) </a:t>
            </a:r>
          </a:p>
          <a:p>
            <a:pPr marL="0" marR="0" indent="0" algn="ctr">
              <a:lnSpc>
                <a:spcPts val="1900"/>
              </a:lnSpc>
              <a:spcBef>
                <a:spcPts val="365"/>
              </a:spcBef>
              <a:spcAft>
                <a:spcPts val="0"/>
              </a:spcAft>
            </a:pPr>
            <a:r>
              <a:rPr lang="en-US" sz="2400" spc="0" dirty="0" err="1">
                <a:solidFill>
                  <a:srgbClr val="08132C"/>
                </a:solidFill>
                <a:latin typeface="Calibri" panose="02020603050405020304" pitchFamily="2"/>
              </a:rPr>
              <a:t>Plek</a:t>
            </a:r>
            <a:r>
              <a:rPr lang="en-US" sz="2400" spc="0" dirty="0">
                <a:solidFill>
                  <a:srgbClr val="08132C"/>
                </a:solidFill>
                <a:latin typeface="Calibri" panose="02020603050405020304" pitchFamily="2"/>
              </a:rPr>
              <a:t> om </a:t>
            </a:r>
            <a:r>
              <a:rPr lang="en-US" sz="2400" spc="0" dirty="0" err="1">
                <a:solidFill>
                  <a:srgbClr val="08132C"/>
                </a:solidFill>
                <a:latin typeface="Calibri" panose="02020603050405020304" pitchFamily="2"/>
              </a:rPr>
              <a:t>samen</a:t>
            </a:r>
            <a:r>
              <a:rPr lang="en-US" sz="2400" spc="0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0" dirty="0" err="1">
                <a:solidFill>
                  <a:srgbClr val="08132C"/>
                </a:solidFill>
                <a:latin typeface="Calibri" panose="02020603050405020304" pitchFamily="2"/>
              </a:rPr>
              <a:t>te</a:t>
            </a:r>
            <a:r>
              <a:rPr lang="en-US" sz="2400" spc="0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0" dirty="0" err="1">
                <a:solidFill>
                  <a:srgbClr val="08132C"/>
                </a:solidFill>
                <a:latin typeface="Calibri" panose="02020603050405020304" pitchFamily="2"/>
              </a:rPr>
              <a:t>komen</a:t>
            </a:r>
            <a:r>
              <a:rPr lang="en-US" sz="2400" spc="0" dirty="0">
                <a:solidFill>
                  <a:srgbClr val="08132C"/>
                </a:solidFill>
                <a:latin typeface="Calibri" panose="02020603050405020304" pitchFamily="2"/>
              </a:rPr>
              <a:t>, </a:t>
            </a:r>
            <a:r>
              <a:rPr lang="en-US" sz="2400" spc="0" dirty="0" err="1">
                <a:solidFill>
                  <a:srgbClr val="08132C"/>
                </a:solidFill>
                <a:latin typeface="Calibri" panose="02020603050405020304" pitchFamily="2"/>
              </a:rPr>
              <a:t>Bosmanhuus</a:t>
            </a:r>
            <a:r>
              <a:rPr lang="en-US" sz="2400" spc="0" dirty="0">
                <a:solidFill>
                  <a:srgbClr val="08132C"/>
                </a:solidFill>
                <a:latin typeface="Calibri" panose="02020603050405020304" pitchFamily="2"/>
              </a:rPr>
              <a:t> laten </a:t>
            </a:r>
            <a:r>
              <a:rPr lang="en-US" sz="2400" spc="0" dirty="0" err="1">
                <a:solidFill>
                  <a:srgbClr val="08132C"/>
                </a:solidFill>
                <a:latin typeface="Calibri" panose="02020603050405020304" pitchFamily="2"/>
              </a:rPr>
              <a:t>staan</a:t>
            </a:r>
            <a:r>
              <a:rPr lang="en-US" sz="2400" spc="0" dirty="0">
                <a:solidFill>
                  <a:srgbClr val="08132C"/>
                </a:solidFill>
                <a:latin typeface="Calibri" panose="02020603050405020304" pitchFamily="2"/>
              </a:rPr>
              <a:t> (1) </a:t>
            </a:r>
          </a:p>
          <a:p>
            <a:pPr marL="0" marR="0" indent="0" algn="ctr">
              <a:lnSpc>
                <a:spcPts val="1900"/>
              </a:lnSpc>
              <a:spcBef>
                <a:spcPts val="390"/>
              </a:spcBef>
              <a:spcAft>
                <a:spcPts val="0"/>
              </a:spcAft>
            </a:pPr>
            <a:r>
              <a:rPr lang="en-US" sz="2400" spc="0" dirty="0" err="1">
                <a:solidFill>
                  <a:srgbClr val="08132C"/>
                </a:solidFill>
                <a:latin typeface="Calibri" panose="02020603050405020304" pitchFamily="2"/>
              </a:rPr>
              <a:t>Ligging</a:t>
            </a:r>
            <a:r>
              <a:rPr lang="en-US" sz="2400" spc="0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0" dirty="0" err="1">
                <a:solidFill>
                  <a:srgbClr val="08132C"/>
                </a:solidFill>
                <a:latin typeface="Calibri" panose="02020603050405020304" pitchFamily="2"/>
              </a:rPr>
              <a:t>dicht</a:t>
            </a:r>
            <a:r>
              <a:rPr lang="en-US" sz="2400" spc="0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0" dirty="0" err="1">
                <a:solidFill>
                  <a:srgbClr val="08132C"/>
                </a:solidFill>
                <a:latin typeface="Calibri" panose="02020603050405020304" pitchFamily="2"/>
              </a:rPr>
              <a:t>bij</a:t>
            </a:r>
            <a:r>
              <a:rPr lang="en-US" sz="2400" spc="0" dirty="0">
                <a:solidFill>
                  <a:srgbClr val="08132C"/>
                </a:solidFill>
                <a:latin typeface="Calibri" panose="02020603050405020304" pitchFamily="2"/>
              </a:rPr>
              <a:t> de </a:t>
            </a:r>
            <a:r>
              <a:rPr lang="en-US" sz="2400" spc="0" dirty="0" err="1">
                <a:solidFill>
                  <a:srgbClr val="08132C"/>
                </a:solidFill>
                <a:latin typeface="Calibri" panose="02020603050405020304" pitchFamily="2"/>
              </a:rPr>
              <a:t>natuur</a:t>
            </a:r>
            <a:r>
              <a:rPr lang="en-US" sz="2400" spc="0" dirty="0">
                <a:solidFill>
                  <a:srgbClr val="08132C"/>
                </a:solidFill>
                <a:latin typeface="Calibri" panose="02020603050405020304" pitchFamily="2"/>
              </a:rPr>
              <a:t> (1) </a:t>
            </a:r>
          </a:p>
          <a:p>
            <a:pPr marL="0" marR="0" indent="0" algn="ctr">
              <a:lnSpc>
                <a:spcPts val="1900"/>
              </a:lnSpc>
              <a:spcBef>
                <a:spcPts val="350"/>
              </a:spcBef>
              <a:spcAft>
                <a:spcPts val="0"/>
              </a:spcAft>
            </a:pPr>
            <a:r>
              <a:rPr lang="en-US" sz="2400" spc="-10" dirty="0" err="1">
                <a:solidFill>
                  <a:srgbClr val="08132C"/>
                </a:solidFill>
                <a:latin typeface="Calibri" panose="02020603050405020304" pitchFamily="2"/>
              </a:rPr>
              <a:t>Ecologisch</a:t>
            </a:r>
            <a:r>
              <a:rPr lang="en-US" sz="2400" spc="-10" dirty="0">
                <a:solidFill>
                  <a:srgbClr val="08132C"/>
                </a:solidFill>
                <a:latin typeface="Calibri" panose="02020603050405020304" pitchFamily="2"/>
              </a:rPr>
              <a:t> (1) </a:t>
            </a:r>
          </a:p>
          <a:p>
            <a:pPr marL="0" marR="0" indent="0" algn="ctr">
              <a:lnSpc>
                <a:spcPts val="1900"/>
              </a:lnSpc>
              <a:spcBef>
                <a:spcPts val="370"/>
              </a:spcBef>
              <a:spcAft>
                <a:spcPts val="0"/>
              </a:spcAft>
            </a:pPr>
            <a:r>
              <a:rPr lang="en-US" sz="2400" spc="0" dirty="0">
                <a:solidFill>
                  <a:srgbClr val="08132C"/>
                </a:solidFill>
                <a:latin typeface="Calibri" panose="02020603050405020304" pitchFamily="2"/>
              </a:rPr>
              <a:t>Van het gas </a:t>
            </a:r>
            <a:r>
              <a:rPr lang="en-US" sz="2400" spc="0" dirty="0" err="1">
                <a:solidFill>
                  <a:srgbClr val="08132C"/>
                </a:solidFill>
                <a:latin typeface="Calibri" panose="02020603050405020304" pitchFamily="2"/>
              </a:rPr>
              <a:t>af</a:t>
            </a:r>
            <a:r>
              <a:rPr lang="en-US" sz="2400" spc="0" dirty="0">
                <a:solidFill>
                  <a:srgbClr val="08132C"/>
                </a:solidFill>
                <a:latin typeface="Calibri" panose="02020603050405020304" pitchFamily="2"/>
              </a:rPr>
              <a:t> (1) </a:t>
            </a:r>
          </a:p>
          <a:p>
            <a:pPr marL="0" marR="0" indent="0" algn="ctr">
              <a:lnSpc>
                <a:spcPts val="1900"/>
              </a:lnSpc>
              <a:spcBef>
                <a:spcPts val="370"/>
              </a:spcBef>
              <a:spcAft>
                <a:spcPts val="0"/>
              </a:spcAft>
            </a:pPr>
            <a:r>
              <a:rPr lang="en-US" sz="2400" spc="0" dirty="0" err="1">
                <a:solidFill>
                  <a:srgbClr val="08132C"/>
                </a:solidFill>
                <a:latin typeface="Calibri" panose="02020603050405020304" pitchFamily="2"/>
              </a:rPr>
              <a:t>Autovrije</a:t>
            </a:r>
            <a:r>
              <a:rPr lang="en-US" sz="2400" spc="0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0" dirty="0" err="1">
                <a:solidFill>
                  <a:srgbClr val="08132C"/>
                </a:solidFill>
                <a:latin typeface="Calibri" panose="02020603050405020304" pitchFamily="2"/>
              </a:rPr>
              <a:t>wijk</a:t>
            </a:r>
            <a:r>
              <a:rPr lang="en-US" sz="2400" spc="0" dirty="0">
                <a:solidFill>
                  <a:srgbClr val="08132C"/>
                </a:solidFill>
                <a:latin typeface="Calibri" panose="02020603050405020304" pitchFamily="2"/>
              </a:rPr>
              <a:t>, </a:t>
            </a:r>
            <a:r>
              <a:rPr lang="en-US" sz="2400" spc="0" dirty="0" err="1">
                <a:solidFill>
                  <a:srgbClr val="08132C"/>
                </a:solidFill>
                <a:latin typeface="Calibri" panose="02020603050405020304" pitchFamily="2"/>
              </a:rPr>
              <a:t>parkeren</a:t>
            </a:r>
            <a:r>
              <a:rPr lang="en-US" sz="2400" spc="0" dirty="0">
                <a:solidFill>
                  <a:srgbClr val="08132C"/>
                </a:solidFill>
                <a:latin typeface="Calibri" panose="02020603050405020304" pitchFamily="2"/>
              </a:rPr>
              <a:t> </a:t>
            </a:r>
            <a:r>
              <a:rPr lang="en-US" sz="2400" spc="0" dirty="0" err="1">
                <a:solidFill>
                  <a:srgbClr val="08132C"/>
                </a:solidFill>
                <a:latin typeface="Calibri" panose="02020603050405020304" pitchFamily="2"/>
              </a:rPr>
              <a:t>aan</a:t>
            </a:r>
            <a:r>
              <a:rPr lang="en-US" sz="2400" spc="0" dirty="0">
                <a:solidFill>
                  <a:srgbClr val="08132C"/>
                </a:solidFill>
                <a:latin typeface="Calibri" panose="02020603050405020304" pitchFamily="2"/>
              </a:rPr>
              <a:t> de rand (1) </a:t>
            </a:r>
          </a:p>
          <a:p>
            <a:pPr marL="0" marR="0" indent="0" algn="ctr">
              <a:lnSpc>
                <a:spcPts val="1900"/>
              </a:lnSpc>
              <a:spcBef>
                <a:spcPts val="345"/>
              </a:spcBef>
              <a:spcAft>
                <a:spcPts val="70"/>
              </a:spcAft>
            </a:pPr>
            <a:r>
              <a:rPr lang="en-US" sz="2400" spc="0" dirty="0" err="1">
                <a:solidFill>
                  <a:srgbClr val="08132C"/>
                </a:solidFill>
                <a:latin typeface="Calibri" panose="02020603050405020304" pitchFamily="2"/>
              </a:rPr>
              <a:t>Ontmoetingsplekken</a:t>
            </a:r>
            <a:r>
              <a:rPr lang="en-US" sz="2400" spc="0" dirty="0">
                <a:solidFill>
                  <a:srgbClr val="08132C"/>
                </a:solidFill>
                <a:latin typeface="Calibri" panose="02020603050405020304" pitchFamily="2"/>
              </a:rPr>
              <a:t> (1)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7226710" cy="10692130"/>
          </a:xfrm>
          <a:prstGeom prst="rect">
            <a:avLst/>
          </a:prstGeom>
        </p:spPr>
      </p:pic>
      <p:sp>
        <p:nvSpPr>
          <p:cNvPr id="2" name="Tijdelijke aanduiding voor tekst 1"/>
          <p:cNvSpPr>
            <a:spLocks noGrp="1"/>
          </p:cNvSpPr>
          <p:nvPr>
            <p:ph type="body" idx="10"/>
          </p:nvPr>
        </p:nvSpPr>
        <p:spPr>
          <a:xfrm>
            <a:off x="8116570" y="0"/>
            <a:ext cx="6540500" cy="127939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00405" rIns="0" bIns="0" anchor="t">
            <a:normAutofit fontScale="92500"/>
          </a:bodyPr>
          <a:lstStyle/>
          <a:p>
            <a:pPr marL="0" marR="0" indent="0" algn="l">
              <a:lnSpc>
                <a:spcPts val="4900"/>
              </a:lnSpc>
              <a:spcAft>
                <a:spcPts val="1150"/>
              </a:spcAft>
            </a:pPr>
            <a:r>
              <a:rPr lang="en-US" sz="3600" spc="70" dirty="0" err="1">
                <a:solidFill>
                  <a:srgbClr val="1A2029"/>
                </a:solidFill>
                <a:latin typeface="Calibri" panose="02020603050405020304" pitchFamily="2"/>
              </a:rPr>
              <a:t>Wensen</a:t>
            </a:r>
            <a:r>
              <a:rPr lang="en-US" sz="3600" spc="70" dirty="0">
                <a:solidFill>
                  <a:srgbClr val="1A2029"/>
                </a:solidFill>
                <a:latin typeface="Calibri" panose="02020603050405020304" pitchFamily="2"/>
              </a:rPr>
              <a:t> </a:t>
            </a:r>
            <a:r>
              <a:rPr lang="en-US" sz="3600" spc="70" dirty="0" err="1">
                <a:solidFill>
                  <a:srgbClr val="1A2029"/>
                </a:solidFill>
                <a:latin typeface="Calibri" panose="02020603050405020304" pitchFamily="2"/>
              </a:rPr>
              <a:t>gemeente</a:t>
            </a:r>
            <a:r>
              <a:rPr lang="en-US" sz="3600" spc="70" dirty="0">
                <a:solidFill>
                  <a:srgbClr val="1A2029"/>
                </a:solidFill>
                <a:latin typeface="Calibri" panose="02020603050405020304" pitchFamily="2"/>
              </a:rPr>
              <a:t>/</a:t>
            </a:r>
            <a:r>
              <a:rPr lang="en-US" sz="3600" spc="70" dirty="0" err="1">
                <a:solidFill>
                  <a:srgbClr val="1A2029"/>
                </a:solidFill>
                <a:latin typeface="Calibri" panose="02020603050405020304" pitchFamily="2"/>
              </a:rPr>
              <a:t>Plavei</a:t>
            </a:r>
            <a:r>
              <a:rPr lang="en-US" sz="3600" spc="70" dirty="0">
                <a:solidFill>
                  <a:srgbClr val="1A2029"/>
                </a:solidFill>
                <a:latin typeface="Calibri" panose="02020603050405020304" pitchFamily="2"/>
              </a:rPr>
              <a:t>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0"/>
          </p:nvPr>
        </p:nvSpPr>
        <p:spPr>
          <a:xfrm>
            <a:off x="7226711" y="1279392"/>
            <a:ext cx="7430359" cy="89854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0480" rIns="0" bIns="0" anchor="t">
            <a:noAutofit/>
          </a:bodyPr>
          <a:lstStyle/>
          <a:p>
            <a:pPr marL="342900" marR="0" indent="-3429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spc="25" dirty="0">
                <a:solidFill>
                  <a:srgbClr val="000000"/>
                </a:solidFill>
                <a:latin typeface="Calibri" panose="02020603050405020304" pitchFamily="2"/>
              </a:rPr>
              <a:t>Twee </a:t>
            </a:r>
            <a:r>
              <a:rPr lang="en-US" sz="2400" spc="25" dirty="0" err="1">
                <a:solidFill>
                  <a:srgbClr val="000000"/>
                </a:solidFill>
                <a:latin typeface="Calibri" panose="02020603050405020304" pitchFamily="2"/>
              </a:rPr>
              <a:t>woonvelden</a:t>
            </a:r>
            <a:r>
              <a:rPr lang="en-US" sz="2400" spc="25" dirty="0">
                <a:solidFill>
                  <a:srgbClr val="000000"/>
                </a:solidFill>
                <a:latin typeface="Calibri" panose="02020603050405020304" pitchFamily="2"/>
              </a:rPr>
              <a:t> met </a:t>
            </a:r>
            <a:r>
              <a:rPr lang="en-US" sz="2400" spc="25" dirty="0" err="1">
                <a:solidFill>
                  <a:srgbClr val="000000"/>
                </a:solidFill>
                <a:latin typeface="Calibri" panose="02020603050405020304" pitchFamily="2"/>
              </a:rPr>
              <a:t>groen</a:t>
            </a:r>
            <a:r>
              <a:rPr lang="en-US" sz="2400" spc="25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400" spc="25" dirty="0" err="1">
                <a:solidFill>
                  <a:srgbClr val="000000"/>
                </a:solidFill>
                <a:latin typeface="Calibri" panose="02020603050405020304" pitchFamily="2"/>
              </a:rPr>
              <a:t>en</a:t>
            </a:r>
            <a:r>
              <a:rPr lang="en-US" sz="2400" spc="25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400" spc="25" dirty="0" err="1">
                <a:solidFill>
                  <a:srgbClr val="000000"/>
                </a:solidFill>
                <a:latin typeface="Calibri" panose="02020603050405020304" pitchFamily="2"/>
              </a:rPr>
              <a:t>spelen</a:t>
            </a:r>
            <a:r>
              <a:rPr lang="en-US" sz="2400" spc="25" dirty="0">
                <a:solidFill>
                  <a:srgbClr val="000000"/>
                </a:solidFill>
                <a:latin typeface="Calibri" panose="02020603050405020304" pitchFamily="2"/>
              </a:rPr>
              <a:t>;</a:t>
            </a:r>
          </a:p>
          <a:p>
            <a:pPr marL="342900" marR="0" indent="-342900" algn="l">
              <a:spcBef>
                <a:spcPts val="21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spc="30" dirty="0" err="1">
                <a:solidFill>
                  <a:srgbClr val="000000"/>
                </a:solidFill>
                <a:latin typeface="Calibri" panose="02020603050405020304" pitchFamily="2"/>
              </a:rPr>
              <a:t>Verbindingen</a:t>
            </a:r>
            <a:r>
              <a:rPr lang="en-US" sz="2400" spc="30" dirty="0">
                <a:solidFill>
                  <a:srgbClr val="000000"/>
                </a:solidFill>
                <a:latin typeface="Calibri" panose="02020603050405020304" pitchFamily="2"/>
              </a:rPr>
              <a:t> met de </a:t>
            </a:r>
            <a:r>
              <a:rPr lang="en-US" sz="2400" spc="30" dirty="0" err="1">
                <a:solidFill>
                  <a:srgbClr val="000000"/>
                </a:solidFill>
                <a:latin typeface="Calibri" panose="02020603050405020304" pitchFamily="2"/>
              </a:rPr>
              <a:t>omgeving</a:t>
            </a:r>
            <a:r>
              <a:rPr lang="en-US" sz="2400" spc="30" dirty="0">
                <a:solidFill>
                  <a:srgbClr val="000000"/>
                </a:solidFill>
                <a:latin typeface="Calibri" panose="02020603050405020304" pitchFamily="2"/>
              </a:rPr>
              <a:t>, </a:t>
            </a:r>
            <a:r>
              <a:rPr lang="en-US" sz="2400" spc="30" dirty="0" err="1">
                <a:solidFill>
                  <a:srgbClr val="000000"/>
                </a:solidFill>
                <a:latin typeface="Calibri" panose="02020603050405020304" pitchFamily="2"/>
              </a:rPr>
              <a:t>voor</a:t>
            </a:r>
            <a:r>
              <a:rPr lang="en-US" sz="2400" spc="3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400" spc="30" dirty="0" err="1">
                <a:solidFill>
                  <a:srgbClr val="000000"/>
                </a:solidFill>
                <a:latin typeface="Calibri" panose="02020603050405020304" pitchFamily="2"/>
              </a:rPr>
              <a:t>voetgangers</a:t>
            </a:r>
            <a:r>
              <a:rPr lang="en-US" sz="2400" spc="3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400" spc="30" dirty="0" err="1">
                <a:solidFill>
                  <a:srgbClr val="000000"/>
                </a:solidFill>
                <a:latin typeface="Calibri" panose="02020603050405020304" pitchFamily="2"/>
              </a:rPr>
              <a:t>en</a:t>
            </a:r>
            <a:r>
              <a:rPr lang="en-US" sz="2400" spc="3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400" spc="30" dirty="0" err="1">
                <a:solidFill>
                  <a:srgbClr val="000000"/>
                </a:solidFill>
                <a:latin typeface="Calibri" panose="02020603050405020304" pitchFamily="2"/>
              </a:rPr>
              <a:t>fietsers</a:t>
            </a:r>
            <a:r>
              <a:rPr lang="en-US" sz="2400" spc="30" dirty="0">
                <a:solidFill>
                  <a:srgbClr val="000000"/>
                </a:solidFill>
                <a:latin typeface="Calibri" panose="02020603050405020304" pitchFamily="2"/>
              </a:rPr>
              <a:t>;</a:t>
            </a:r>
          </a:p>
          <a:p>
            <a:pPr marL="342900" marR="0" indent="-342900" algn="l">
              <a:spcBef>
                <a:spcPts val="21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spc="25" dirty="0">
                <a:solidFill>
                  <a:srgbClr val="000000"/>
                </a:solidFill>
                <a:latin typeface="Calibri" panose="02020603050405020304" pitchFamily="2"/>
              </a:rPr>
              <a:t>Groen/wadi </a:t>
            </a:r>
            <a:r>
              <a:rPr lang="en-US" sz="2400" spc="25" dirty="0" err="1">
                <a:solidFill>
                  <a:srgbClr val="000000"/>
                </a:solidFill>
                <a:latin typeface="Calibri" panose="02020603050405020304" pitchFamily="2"/>
              </a:rPr>
              <a:t>aan</a:t>
            </a:r>
            <a:r>
              <a:rPr lang="en-US" sz="2400" spc="25" dirty="0">
                <a:solidFill>
                  <a:srgbClr val="000000"/>
                </a:solidFill>
                <a:latin typeface="Calibri" panose="02020603050405020304" pitchFamily="2"/>
              </a:rPr>
              <a:t> de </a:t>
            </a:r>
            <a:r>
              <a:rPr lang="en-US" sz="2400" spc="25" dirty="0" err="1">
                <a:solidFill>
                  <a:srgbClr val="000000"/>
                </a:solidFill>
                <a:latin typeface="Calibri" panose="02020603050405020304" pitchFamily="2"/>
              </a:rPr>
              <a:t>zuidzijde</a:t>
            </a:r>
            <a:r>
              <a:rPr lang="en-US" sz="2400" spc="25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400" spc="25" dirty="0" err="1">
                <a:solidFill>
                  <a:srgbClr val="000000"/>
                </a:solidFill>
                <a:latin typeface="Calibri" panose="02020603050405020304" pitchFamily="2"/>
              </a:rPr>
              <a:t>doorzetten</a:t>
            </a:r>
            <a:r>
              <a:rPr lang="en-US" sz="2400" spc="25" dirty="0">
                <a:solidFill>
                  <a:srgbClr val="000000"/>
                </a:solidFill>
                <a:latin typeface="Calibri" panose="02020603050405020304" pitchFamily="2"/>
              </a:rPr>
              <a:t> in het </a:t>
            </a:r>
            <a:r>
              <a:rPr lang="en-US" sz="2400" spc="25" dirty="0" err="1">
                <a:solidFill>
                  <a:srgbClr val="000000"/>
                </a:solidFill>
                <a:latin typeface="Calibri" panose="02020603050405020304" pitchFamily="2"/>
              </a:rPr>
              <a:t>plangebied</a:t>
            </a:r>
            <a:r>
              <a:rPr lang="en-US" sz="2400" spc="25" dirty="0">
                <a:solidFill>
                  <a:srgbClr val="000000"/>
                </a:solidFill>
                <a:latin typeface="Calibri" panose="02020603050405020304" pitchFamily="2"/>
              </a:rPr>
              <a:t>; </a:t>
            </a:r>
          </a:p>
          <a:p>
            <a:pPr marL="342900" marR="0" indent="-342900" algn="l">
              <a:spcBef>
                <a:spcPts val="21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spc="25" dirty="0" err="1">
                <a:solidFill>
                  <a:srgbClr val="000000"/>
                </a:solidFill>
                <a:latin typeface="Calibri" panose="02020603050405020304" pitchFamily="2"/>
              </a:rPr>
              <a:t>Verschillende</a:t>
            </a:r>
            <a:r>
              <a:rPr lang="en-US" sz="2400" spc="25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400" spc="25" dirty="0" err="1">
                <a:solidFill>
                  <a:srgbClr val="000000"/>
                </a:solidFill>
                <a:latin typeface="Calibri" panose="02020603050405020304" pitchFamily="2"/>
              </a:rPr>
              <a:t>woningtypes</a:t>
            </a:r>
            <a:r>
              <a:rPr lang="en-US" sz="2400" spc="25" dirty="0">
                <a:solidFill>
                  <a:srgbClr val="000000"/>
                </a:solidFill>
                <a:latin typeface="Calibri" panose="02020603050405020304" pitchFamily="2"/>
              </a:rPr>
              <a:t>, </a:t>
            </a:r>
            <a:r>
              <a:rPr lang="en-US" sz="2400" spc="25" dirty="0" err="1">
                <a:solidFill>
                  <a:srgbClr val="000000"/>
                </a:solidFill>
                <a:latin typeface="Calibri" panose="02020603050405020304" pitchFamily="2"/>
              </a:rPr>
              <a:t>waarvan</a:t>
            </a:r>
            <a:r>
              <a:rPr lang="en-US" sz="2400" spc="25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400" spc="25" dirty="0" err="1">
                <a:solidFill>
                  <a:srgbClr val="000000"/>
                </a:solidFill>
                <a:latin typeface="Calibri" panose="02020603050405020304" pitchFamily="2"/>
              </a:rPr>
              <a:t>minimaal</a:t>
            </a:r>
            <a:r>
              <a:rPr lang="en-US" sz="2400" spc="25" dirty="0">
                <a:solidFill>
                  <a:srgbClr val="000000"/>
                </a:solidFill>
                <a:latin typeface="Calibri" panose="02020603050405020304" pitchFamily="2"/>
              </a:rPr>
              <a:t> 40% </a:t>
            </a:r>
            <a:r>
              <a:rPr lang="en-US" sz="2400" spc="25" dirty="0" err="1">
                <a:solidFill>
                  <a:srgbClr val="000000"/>
                </a:solidFill>
                <a:latin typeface="Calibri" panose="02020603050405020304" pitchFamily="2"/>
              </a:rPr>
              <a:t>sociale</a:t>
            </a:r>
            <a:r>
              <a:rPr lang="en-US" sz="2400" spc="25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400" spc="25" dirty="0" err="1">
                <a:solidFill>
                  <a:srgbClr val="000000"/>
                </a:solidFill>
                <a:latin typeface="Calibri" panose="02020603050405020304" pitchFamily="2"/>
              </a:rPr>
              <a:t>huur</a:t>
            </a:r>
            <a:r>
              <a:rPr lang="en-US" sz="2400" spc="25" dirty="0">
                <a:solidFill>
                  <a:srgbClr val="000000"/>
                </a:solidFill>
                <a:latin typeface="Calibri" panose="02020603050405020304" pitchFamily="2"/>
              </a:rPr>
              <a:t>, </a:t>
            </a:r>
            <a:r>
              <a:rPr lang="en-US" sz="2400" spc="25" dirty="0" err="1">
                <a:solidFill>
                  <a:srgbClr val="000000"/>
                </a:solidFill>
                <a:latin typeface="Calibri" panose="02020603050405020304" pitchFamily="2"/>
              </a:rPr>
              <a:t>ge</a:t>
            </a:r>
            <a:r>
              <a:rPr lang="en-US" sz="2400" spc="0" dirty="0" err="1">
                <a:solidFill>
                  <a:srgbClr val="000000"/>
                </a:solidFill>
                <a:latin typeface="Calibri" panose="02020603050405020304" pitchFamily="2"/>
              </a:rPr>
              <a:t>mengd</a:t>
            </a:r>
            <a:r>
              <a:rPr lang="en-US" sz="2400" spc="0" dirty="0">
                <a:solidFill>
                  <a:srgbClr val="000000"/>
                </a:solidFill>
                <a:latin typeface="Calibri" panose="02020603050405020304" pitchFamily="2"/>
              </a:rPr>
              <a:t> in het </a:t>
            </a:r>
            <a:r>
              <a:rPr lang="en-US" sz="2400" spc="0" dirty="0" err="1">
                <a:solidFill>
                  <a:srgbClr val="000000"/>
                </a:solidFill>
                <a:latin typeface="Calibri" panose="02020603050405020304" pitchFamily="2"/>
              </a:rPr>
              <a:t>gebied</a:t>
            </a:r>
            <a:r>
              <a:rPr lang="en-US" sz="2400" spc="0" dirty="0">
                <a:solidFill>
                  <a:srgbClr val="000000"/>
                </a:solidFill>
                <a:latin typeface="Calibri" panose="02020603050405020304" pitchFamily="2"/>
              </a:rPr>
              <a:t>; </a:t>
            </a:r>
          </a:p>
          <a:p>
            <a:pPr marL="342900" marR="0" indent="-342900" algn="l">
              <a:spcBef>
                <a:spcPts val="21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spc="25" dirty="0" err="1">
                <a:solidFill>
                  <a:srgbClr val="000000"/>
                </a:solidFill>
                <a:latin typeface="Calibri" panose="02020603050405020304" pitchFamily="2"/>
              </a:rPr>
              <a:t>Duurzame</a:t>
            </a:r>
            <a:r>
              <a:rPr lang="en-US" sz="2400" spc="25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400" spc="25" dirty="0" err="1">
                <a:solidFill>
                  <a:srgbClr val="000000"/>
                </a:solidFill>
                <a:latin typeface="Calibri" panose="02020603050405020304" pitchFamily="2"/>
              </a:rPr>
              <a:t>huizen</a:t>
            </a:r>
            <a:r>
              <a:rPr lang="en-US" sz="2400" spc="25" dirty="0">
                <a:solidFill>
                  <a:srgbClr val="000000"/>
                </a:solidFill>
                <a:latin typeface="Calibri" panose="02020603050405020304" pitchFamily="2"/>
              </a:rPr>
              <a:t>, </a:t>
            </a:r>
            <a:r>
              <a:rPr lang="en-US" sz="2400" spc="25" dirty="0" err="1">
                <a:solidFill>
                  <a:srgbClr val="000000"/>
                </a:solidFill>
                <a:latin typeface="Calibri" panose="02020603050405020304" pitchFamily="2"/>
              </a:rPr>
              <a:t>energiezuinig</a:t>
            </a:r>
            <a:r>
              <a:rPr lang="en-US" sz="2400" spc="25" dirty="0">
                <a:solidFill>
                  <a:srgbClr val="000000"/>
                </a:solidFill>
                <a:latin typeface="Calibri" panose="02020603050405020304" pitchFamily="2"/>
              </a:rPr>
              <a:t>; </a:t>
            </a:r>
          </a:p>
          <a:p>
            <a:pPr marL="342900" marR="0" indent="-342900" algn="l">
              <a:spcBef>
                <a:spcPts val="21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spc="25" dirty="0" err="1">
                <a:solidFill>
                  <a:srgbClr val="000000"/>
                </a:solidFill>
                <a:latin typeface="Calibri" panose="02020603050405020304" pitchFamily="2"/>
              </a:rPr>
              <a:t>Deel</a:t>
            </a:r>
            <a:r>
              <a:rPr lang="en-US" sz="2400" spc="25" dirty="0">
                <a:solidFill>
                  <a:srgbClr val="000000"/>
                </a:solidFill>
                <a:latin typeface="Calibri" panose="02020603050405020304" pitchFamily="2"/>
              </a:rPr>
              <a:t> van de </a:t>
            </a:r>
            <a:r>
              <a:rPr lang="en-US" sz="2400" spc="25" dirty="0" err="1">
                <a:solidFill>
                  <a:srgbClr val="000000"/>
                </a:solidFill>
                <a:latin typeface="Calibri" panose="02020603050405020304" pitchFamily="2"/>
              </a:rPr>
              <a:t>bomen</a:t>
            </a:r>
            <a:r>
              <a:rPr lang="en-US" sz="2400" spc="25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400" spc="25" dirty="0" err="1">
                <a:solidFill>
                  <a:srgbClr val="000000"/>
                </a:solidFill>
                <a:latin typeface="Calibri" panose="02020603050405020304" pitchFamily="2"/>
              </a:rPr>
              <a:t>blijft</a:t>
            </a:r>
            <a:r>
              <a:rPr lang="en-US" sz="2400" spc="25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400" spc="25" dirty="0" err="1">
                <a:solidFill>
                  <a:srgbClr val="000000"/>
                </a:solidFill>
                <a:latin typeface="Calibri" panose="02020603050405020304" pitchFamily="2"/>
              </a:rPr>
              <a:t>indien</a:t>
            </a:r>
            <a:r>
              <a:rPr lang="en-US" sz="2400" spc="25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400" spc="25" dirty="0" err="1">
                <a:solidFill>
                  <a:srgbClr val="000000"/>
                </a:solidFill>
                <a:latin typeface="Calibri" panose="02020603050405020304" pitchFamily="2"/>
              </a:rPr>
              <a:t>mogelijk</a:t>
            </a:r>
            <a:r>
              <a:rPr lang="en-US" sz="2400" spc="25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400" spc="25" dirty="0" err="1">
                <a:solidFill>
                  <a:srgbClr val="000000"/>
                </a:solidFill>
                <a:latin typeface="Calibri" panose="02020603050405020304" pitchFamily="2"/>
              </a:rPr>
              <a:t>bestaan</a:t>
            </a:r>
            <a:r>
              <a:rPr lang="en-US" sz="2400" spc="25" dirty="0">
                <a:solidFill>
                  <a:srgbClr val="000000"/>
                </a:solidFill>
                <a:latin typeface="Calibri" panose="02020603050405020304" pitchFamily="2"/>
              </a:rPr>
              <a:t>; </a:t>
            </a:r>
          </a:p>
          <a:p>
            <a:pPr marL="342900" marR="0" indent="-342900" algn="l">
              <a:spcBef>
                <a:spcPts val="21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spc="15" dirty="0" err="1">
                <a:solidFill>
                  <a:srgbClr val="000000"/>
                </a:solidFill>
                <a:latin typeface="Calibri" panose="02020603050405020304" pitchFamily="2"/>
              </a:rPr>
              <a:t>Voldoende</a:t>
            </a:r>
            <a:r>
              <a:rPr lang="en-US" sz="2400" spc="15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400" spc="15" dirty="0" err="1">
                <a:solidFill>
                  <a:srgbClr val="000000"/>
                </a:solidFill>
                <a:latin typeface="Calibri" panose="02020603050405020304" pitchFamily="2"/>
              </a:rPr>
              <a:t>waterberging</a:t>
            </a:r>
            <a:r>
              <a:rPr lang="en-US" sz="2400" spc="15" dirty="0">
                <a:solidFill>
                  <a:srgbClr val="000000"/>
                </a:solidFill>
                <a:latin typeface="Calibri" panose="02020603050405020304" pitchFamily="2"/>
              </a:rPr>
              <a:t> (</a:t>
            </a:r>
            <a:r>
              <a:rPr lang="en-US" sz="2400" spc="15" dirty="0" err="1">
                <a:solidFill>
                  <a:srgbClr val="000000"/>
                </a:solidFill>
                <a:latin typeface="Calibri" panose="02020603050405020304" pitchFamily="2"/>
              </a:rPr>
              <a:t>locatie</a:t>
            </a:r>
            <a:r>
              <a:rPr lang="en-US" sz="2400" spc="15" dirty="0">
                <a:solidFill>
                  <a:srgbClr val="000000"/>
                </a:solidFill>
                <a:latin typeface="Calibri" panose="02020603050405020304" pitchFamily="2"/>
              </a:rPr>
              <a:t> is </a:t>
            </a:r>
            <a:r>
              <a:rPr lang="en-US" sz="2400" spc="15" dirty="0" err="1">
                <a:solidFill>
                  <a:srgbClr val="000000"/>
                </a:solidFill>
                <a:latin typeface="Calibri" panose="02020603050405020304" pitchFamily="2"/>
              </a:rPr>
              <a:t>laag</a:t>
            </a:r>
            <a:r>
              <a:rPr lang="en-US" sz="2400" spc="15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400" spc="15" dirty="0" err="1">
                <a:solidFill>
                  <a:srgbClr val="000000"/>
                </a:solidFill>
                <a:latin typeface="Calibri" panose="02020603050405020304" pitchFamily="2"/>
              </a:rPr>
              <a:t>gelegen</a:t>
            </a:r>
            <a:r>
              <a:rPr lang="en-US" sz="2400" spc="15" dirty="0">
                <a:solidFill>
                  <a:srgbClr val="000000"/>
                </a:solidFill>
                <a:latin typeface="Calibri" panose="02020603050405020304" pitchFamily="2"/>
              </a:rPr>
              <a:t>), </a:t>
            </a:r>
            <a:r>
              <a:rPr lang="en-US" sz="2400" spc="15" dirty="0" err="1">
                <a:solidFill>
                  <a:srgbClr val="000000"/>
                </a:solidFill>
                <a:latin typeface="Calibri" panose="02020603050405020304" pitchFamily="2"/>
              </a:rPr>
              <a:t>ook</a:t>
            </a:r>
            <a:r>
              <a:rPr lang="en-US" sz="2400" spc="15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400" spc="15" dirty="0" err="1">
                <a:solidFill>
                  <a:srgbClr val="000000"/>
                </a:solidFill>
                <a:latin typeface="Calibri" panose="02020603050405020304" pitchFamily="2"/>
              </a:rPr>
              <a:t>voor</a:t>
            </a:r>
            <a:r>
              <a:rPr lang="en-US" sz="2400" spc="15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400" spc="15" dirty="0" err="1">
                <a:solidFill>
                  <a:srgbClr val="000000"/>
                </a:solidFill>
                <a:latin typeface="Calibri" panose="02020603050405020304" pitchFamily="2"/>
              </a:rPr>
              <a:t>overtollig</a:t>
            </a:r>
            <a:r>
              <a:rPr lang="en-US" sz="2400" spc="15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400" spc="20" dirty="0">
                <a:solidFill>
                  <a:srgbClr val="000000"/>
                </a:solidFill>
                <a:latin typeface="Calibri" panose="02020603050405020304" pitchFamily="2"/>
              </a:rPr>
              <a:t>water </a:t>
            </a:r>
            <a:r>
              <a:rPr lang="en-US" sz="2400" spc="20" dirty="0" err="1">
                <a:solidFill>
                  <a:srgbClr val="000000"/>
                </a:solidFill>
                <a:latin typeface="Calibri" panose="02020603050405020304" pitchFamily="2"/>
              </a:rPr>
              <a:t>afkomstig</a:t>
            </a:r>
            <a:r>
              <a:rPr lang="en-US" sz="2400" spc="2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400" spc="20" dirty="0" err="1">
                <a:solidFill>
                  <a:srgbClr val="000000"/>
                </a:solidFill>
                <a:latin typeface="Calibri" panose="02020603050405020304" pitchFamily="2"/>
              </a:rPr>
              <a:t>uit</a:t>
            </a:r>
            <a:r>
              <a:rPr lang="en-US" sz="2400" spc="2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2400" spc="20" dirty="0" err="1">
                <a:solidFill>
                  <a:srgbClr val="000000"/>
                </a:solidFill>
                <a:latin typeface="Calibri" panose="02020603050405020304" pitchFamily="2"/>
              </a:rPr>
              <a:t>Rodingsveen</a:t>
            </a:r>
            <a:r>
              <a:rPr lang="en-US" sz="2400" spc="20" dirty="0">
                <a:solidFill>
                  <a:srgbClr val="000000"/>
                </a:solidFill>
                <a:latin typeface="Calibri" panose="02020603050405020304" pitchFamily="2"/>
              </a:rPr>
              <a:t>;</a:t>
            </a:r>
          </a:p>
          <a:p>
            <a:pPr marL="342900" marR="0" indent="-342900" algn="l">
              <a:spcBef>
                <a:spcPts val="24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spc="30" dirty="0" err="1">
                <a:solidFill>
                  <a:srgbClr val="191F16"/>
                </a:solidFill>
                <a:latin typeface="Calibri" panose="02020603050405020304" pitchFamily="2"/>
              </a:rPr>
              <a:t>Aandacht</a:t>
            </a:r>
            <a:r>
              <a:rPr lang="en-US" sz="2400" spc="30" dirty="0">
                <a:solidFill>
                  <a:srgbClr val="191F16"/>
                </a:solidFill>
                <a:latin typeface="Calibri" panose="02020603050405020304" pitchFamily="2"/>
              </a:rPr>
              <a:t> </a:t>
            </a:r>
            <a:r>
              <a:rPr lang="en-US" sz="2400" spc="30" dirty="0" err="1">
                <a:solidFill>
                  <a:srgbClr val="191F16"/>
                </a:solidFill>
                <a:latin typeface="Calibri" panose="02020603050405020304" pitchFamily="2"/>
              </a:rPr>
              <a:t>voor</a:t>
            </a:r>
            <a:r>
              <a:rPr lang="en-US" sz="2400" spc="30" dirty="0">
                <a:solidFill>
                  <a:srgbClr val="191F16"/>
                </a:solidFill>
                <a:latin typeface="Calibri" panose="02020603050405020304" pitchFamily="2"/>
              </a:rPr>
              <a:t> </a:t>
            </a:r>
            <a:r>
              <a:rPr lang="en-US" sz="2400" spc="30" dirty="0" err="1">
                <a:solidFill>
                  <a:srgbClr val="191F16"/>
                </a:solidFill>
                <a:latin typeface="Calibri" panose="02020603050405020304" pitchFamily="2"/>
              </a:rPr>
              <a:t>groene</a:t>
            </a:r>
            <a:r>
              <a:rPr lang="en-US" sz="2400" spc="30" dirty="0">
                <a:solidFill>
                  <a:srgbClr val="191F16"/>
                </a:solidFill>
                <a:latin typeface="Calibri" panose="02020603050405020304" pitchFamily="2"/>
              </a:rPr>
              <a:t> </a:t>
            </a:r>
            <a:r>
              <a:rPr lang="en-US" sz="2400" spc="30" dirty="0" err="1">
                <a:solidFill>
                  <a:srgbClr val="191F16"/>
                </a:solidFill>
                <a:latin typeface="Calibri" panose="02020603050405020304" pitchFamily="2"/>
              </a:rPr>
              <a:t>klimaatbestendige</a:t>
            </a:r>
            <a:r>
              <a:rPr lang="en-US" sz="2400" spc="30" dirty="0">
                <a:solidFill>
                  <a:srgbClr val="191F16"/>
                </a:solidFill>
                <a:latin typeface="Calibri" panose="02020603050405020304" pitchFamily="2"/>
              </a:rPr>
              <a:t> </a:t>
            </a:r>
            <a:r>
              <a:rPr lang="en-US" sz="2400" spc="30" dirty="0" err="1">
                <a:solidFill>
                  <a:srgbClr val="191F16"/>
                </a:solidFill>
                <a:latin typeface="Calibri" panose="02020603050405020304" pitchFamily="2"/>
              </a:rPr>
              <a:t>omgeving</a:t>
            </a:r>
            <a:r>
              <a:rPr lang="en-US" sz="2400" spc="30" dirty="0">
                <a:solidFill>
                  <a:srgbClr val="191F16"/>
                </a:solidFill>
                <a:latin typeface="Calibri" panose="02020603050405020304" pitchFamily="2"/>
              </a:rPr>
              <a:t>: </a:t>
            </a:r>
            <a:r>
              <a:rPr lang="en-US" sz="2400" spc="30" dirty="0" err="1">
                <a:solidFill>
                  <a:srgbClr val="191F16"/>
                </a:solidFill>
                <a:latin typeface="Calibri" panose="02020603050405020304" pitchFamily="2"/>
              </a:rPr>
              <a:t>goed</a:t>
            </a:r>
            <a:r>
              <a:rPr lang="en-US" sz="2400" spc="30" dirty="0">
                <a:solidFill>
                  <a:srgbClr val="191F16"/>
                </a:solidFill>
                <a:latin typeface="Calibri" panose="02020603050405020304" pitchFamily="2"/>
              </a:rPr>
              <a:t> </a:t>
            </a:r>
            <a:r>
              <a:rPr lang="en-US" sz="2400" spc="30" dirty="0" err="1">
                <a:solidFill>
                  <a:srgbClr val="191F16"/>
                </a:solidFill>
                <a:latin typeface="Calibri" panose="02020603050405020304" pitchFamily="2"/>
              </a:rPr>
              <a:t>voor</a:t>
            </a:r>
            <a:r>
              <a:rPr lang="en-US" sz="2400" spc="30" dirty="0">
                <a:solidFill>
                  <a:srgbClr val="191F16"/>
                </a:solidFill>
                <a:latin typeface="Calibri" panose="02020603050405020304" pitchFamily="2"/>
              </a:rPr>
              <a:t> </a:t>
            </a:r>
            <a:r>
              <a:rPr lang="en-US" sz="2400" spc="15" dirty="0" err="1">
                <a:solidFill>
                  <a:srgbClr val="191F16"/>
                </a:solidFill>
                <a:latin typeface="Calibri" panose="02020603050405020304" pitchFamily="2"/>
              </a:rPr>
              <a:t>biodiversiteit</a:t>
            </a:r>
            <a:r>
              <a:rPr lang="en-US" sz="2400" spc="15" dirty="0">
                <a:solidFill>
                  <a:srgbClr val="191F16"/>
                </a:solidFill>
                <a:latin typeface="Calibri" panose="02020603050405020304" pitchFamily="2"/>
              </a:rPr>
              <a:t>, </a:t>
            </a:r>
            <a:r>
              <a:rPr lang="en-US" sz="2400" spc="15" dirty="0" err="1">
                <a:solidFill>
                  <a:srgbClr val="191F16"/>
                </a:solidFill>
                <a:latin typeface="Calibri" panose="02020603050405020304" pitchFamily="2"/>
              </a:rPr>
              <a:t>waterberging</a:t>
            </a:r>
            <a:r>
              <a:rPr lang="en-US" sz="2400" spc="15" dirty="0">
                <a:solidFill>
                  <a:srgbClr val="191F16"/>
                </a:solidFill>
                <a:latin typeface="Calibri" panose="02020603050405020304" pitchFamily="2"/>
              </a:rPr>
              <a:t> </a:t>
            </a:r>
            <a:r>
              <a:rPr lang="en-US" sz="2400" spc="15" dirty="0" err="1">
                <a:solidFill>
                  <a:srgbClr val="191F16"/>
                </a:solidFill>
                <a:latin typeface="Calibri" panose="02020603050405020304" pitchFamily="2"/>
              </a:rPr>
              <a:t>en</a:t>
            </a:r>
            <a:r>
              <a:rPr lang="en-US" sz="2400" spc="15" dirty="0">
                <a:solidFill>
                  <a:srgbClr val="191F16"/>
                </a:solidFill>
                <a:latin typeface="Calibri" panose="02020603050405020304" pitchFamily="2"/>
              </a:rPr>
              <a:t> </a:t>
            </a:r>
            <a:r>
              <a:rPr lang="en-US" sz="2400" spc="15" dirty="0" err="1">
                <a:solidFill>
                  <a:srgbClr val="191F16"/>
                </a:solidFill>
                <a:latin typeface="Calibri" panose="02020603050405020304" pitchFamily="2"/>
              </a:rPr>
              <a:t>voorkomen</a:t>
            </a:r>
            <a:r>
              <a:rPr lang="en-US" sz="2400" spc="15" dirty="0">
                <a:solidFill>
                  <a:srgbClr val="191F16"/>
                </a:solidFill>
                <a:latin typeface="Calibri" panose="02020603050405020304" pitchFamily="2"/>
              </a:rPr>
              <a:t> van </a:t>
            </a:r>
            <a:r>
              <a:rPr lang="en-US" sz="2400" spc="15" dirty="0" err="1">
                <a:solidFill>
                  <a:srgbClr val="191F16"/>
                </a:solidFill>
                <a:latin typeface="Calibri" panose="02020603050405020304" pitchFamily="2"/>
              </a:rPr>
              <a:t>hittestress</a:t>
            </a:r>
            <a:r>
              <a:rPr lang="en-US" sz="2400" spc="15" dirty="0">
                <a:solidFill>
                  <a:srgbClr val="191F16"/>
                </a:solidFill>
                <a:latin typeface="Calibri" panose="02020603050405020304" pitchFamily="2"/>
              </a:rPr>
              <a:t> (</a:t>
            </a:r>
            <a:r>
              <a:rPr lang="en-US" sz="2400" spc="15" dirty="0" err="1">
                <a:solidFill>
                  <a:srgbClr val="191F16"/>
                </a:solidFill>
                <a:latin typeface="Calibri" panose="02020603050405020304" pitchFamily="2"/>
              </a:rPr>
              <a:t>en</a:t>
            </a:r>
            <a:r>
              <a:rPr lang="en-US" sz="2400" spc="15" dirty="0">
                <a:solidFill>
                  <a:srgbClr val="191F16"/>
                </a:solidFill>
                <a:latin typeface="Calibri" panose="02020603050405020304" pitchFamily="2"/>
              </a:rPr>
              <a:t> is </a:t>
            </a:r>
            <a:r>
              <a:rPr lang="en-US" sz="2400" spc="15" dirty="0" err="1">
                <a:solidFill>
                  <a:srgbClr val="191F16"/>
                </a:solidFill>
                <a:latin typeface="Calibri" panose="02020603050405020304" pitchFamily="2"/>
              </a:rPr>
              <a:t>nog</a:t>
            </a:r>
            <a:r>
              <a:rPr lang="en-US" sz="2400" spc="15" dirty="0">
                <a:solidFill>
                  <a:srgbClr val="191F16"/>
                </a:solidFill>
                <a:latin typeface="Calibri" panose="02020603050405020304" pitchFamily="2"/>
              </a:rPr>
              <a:t> </a:t>
            </a:r>
            <a:r>
              <a:rPr lang="en-US" sz="2400" spc="0" dirty="0" err="1">
                <a:solidFill>
                  <a:srgbClr val="191F16"/>
                </a:solidFill>
                <a:latin typeface="Calibri" panose="02020603050405020304" pitchFamily="2"/>
              </a:rPr>
              <a:t>mooi</a:t>
            </a:r>
            <a:r>
              <a:rPr lang="en-US" sz="2400" spc="0" dirty="0">
                <a:solidFill>
                  <a:srgbClr val="191F16"/>
                </a:solidFill>
                <a:latin typeface="Calibri" panose="02020603050405020304" pitchFamily="2"/>
              </a:rPr>
              <a:t> </a:t>
            </a:r>
            <a:r>
              <a:rPr lang="en-US" sz="2400" spc="0" dirty="0" err="1">
                <a:solidFill>
                  <a:srgbClr val="191F16"/>
                </a:solidFill>
                <a:latin typeface="Calibri" panose="02020603050405020304" pitchFamily="2"/>
              </a:rPr>
              <a:t>ook</a:t>
            </a:r>
            <a:r>
              <a:rPr lang="en-US" sz="2400" spc="0" dirty="0">
                <a:solidFill>
                  <a:srgbClr val="191F16"/>
                </a:solidFill>
                <a:latin typeface="Calibri" panose="02020603050405020304" pitchFamily="2"/>
              </a:rPr>
              <a:t>!); </a:t>
            </a:r>
          </a:p>
          <a:p>
            <a:pPr marL="342900" marR="0" indent="-342900" algn="l">
              <a:spcBef>
                <a:spcPts val="24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spc="25" dirty="0" err="1">
                <a:solidFill>
                  <a:srgbClr val="191F16"/>
                </a:solidFill>
                <a:latin typeface="Calibri" panose="02020603050405020304" pitchFamily="2"/>
              </a:rPr>
              <a:t>Mogelijkheid</a:t>
            </a:r>
            <a:r>
              <a:rPr lang="en-US" sz="2400" spc="25" dirty="0">
                <a:solidFill>
                  <a:srgbClr val="191F16"/>
                </a:solidFill>
                <a:latin typeface="Calibri" panose="02020603050405020304" pitchFamily="2"/>
              </a:rPr>
              <a:t> </a:t>
            </a:r>
            <a:r>
              <a:rPr lang="en-US" sz="2400" spc="25" dirty="0" err="1">
                <a:solidFill>
                  <a:srgbClr val="191F16"/>
                </a:solidFill>
                <a:latin typeface="Calibri" panose="02020603050405020304" pitchFamily="2"/>
              </a:rPr>
              <a:t>groene</a:t>
            </a:r>
            <a:r>
              <a:rPr lang="en-US" sz="2400" spc="25" dirty="0">
                <a:solidFill>
                  <a:srgbClr val="191F16"/>
                </a:solidFill>
                <a:latin typeface="Calibri" panose="02020603050405020304" pitchFamily="2"/>
              </a:rPr>
              <a:t> </a:t>
            </a:r>
            <a:r>
              <a:rPr lang="en-US" sz="2400" spc="25" dirty="0" err="1">
                <a:solidFill>
                  <a:srgbClr val="191F16"/>
                </a:solidFill>
                <a:latin typeface="Calibri" panose="02020603050405020304" pitchFamily="2"/>
              </a:rPr>
              <a:t>daken</a:t>
            </a:r>
            <a:r>
              <a:rPr lang="en-US" sz="2400" spc="25" dirty="0">
                <a:solidFill>
                  <a:srgbClr val="191F16"/>
                </a:solidFill>
                <a:latin typeface="Calibri" panose="02020603050405020304" pitchFamily="2"/>
              </a:rPr>
              <a:t>; </a:t>
            </a:r>
          </a:p>
          <a:p>
            <a:pPr marL="342900" marR="0" indent="-342900" algn="l">
              <a:spcBef>
                <a:spcPts val="24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spc="30" dirty="0" err="1">
                <a:solidFill>
                  <a:srgbClr val="191F16"/>
                </a:solidFill>
                <a:latin typeface="Calibri" panose="02020603050405020304" pitchFamily="2"/>
              </a:rPr>
              <a:t>Verminderen</a:t>
            </a:r>
            <a:r>
              <a:rPr lang="en-US" sz="2400" spc="30" dirty="0">
                <a:solidFill>
                  <a:srgbClr val="191F16"/>
                </a:solidFill>
                <a:latin typeface="Calibri" panose="02020603050405020304" pitchFamily="2"/>
              </a:rPr>
              <a:t> </a:t>
            </a:r>
            <a:r>
              <a:rPr lang="en-US" sz="2400" spc="30" dirty="0" err="1">
                <a:solidFill>
                  <a:srgbClr val="191F16"/>
                </a:solidFill>
                <a:latin typeface="Calibri" panose="02020603050405020304" pitchFamily="2"/>
              </a:rPr>
              <a:t>verharding</a:t>
            </a:r>
            <a:r>
              <a:rPr lang="en-US" sz="2400" spc="30" dirty="0">
                <a:solidFill>
                  <a:srgbClr val="191F16"/>
                </a:solidFill>
                <a:latin typeface="Calibri" panose="02020603050405020304" pitchFamily="2"/>
              </a:rPr>
              <a:t> </a:t>
            </a:r>
            <a:r>
              <a:rPr lang="en-US" sz="2400" spc="30" dirty="0" err="1">
                <a:solidFill>
                  <a:srgbClr val="191F16"/>
                </a:solidFill>
                <a:latin typeface="Calibri" panose="02020603050405020304" pitchFamily="2"/>
              </a:rPr>
              <a:t>en</a:t>
            </a:r>
            <a:r>
              <a:rPr lang="en-US" sz="2400" spc="30" dirty="0">
                <a:solidFill>
                  <a:srgbClr val="191F16"/>
                </a:solidFill>
                <a:latin typeface="Calibri" panose="02020603050405020304" pitchFamily="2"/>
              </a:rPr>
              <a:t> </a:t>
            </a:r>
            <a:r>
              <a:rPr lang="en-US" sz="2400" spc="30" dirty="0" err="1">
                <a:solidFill>
                  <a:srgbClr val="191F16"/>
                </a:solidFill>
                <a:latin typeface="Calibri" panose="02020603050405020304" pitchFamily="2"/>
              </a:rPr>
              <a:t>waar</a:t>
            </a:r>
            <a:r>
              <a:rPr lang="en-US" sz="2400" spc="30" dirty="0">
                <a:solidFill>
                  <a:srgbClr val="191F16"/>
                </a:solidFill>
                <a:latin typeface="Calibri" panose="02020603050405020304" pitchFamily="2"/>
              </a:rPr>
              <a:t> </a:t>
            </a:r>
            <a:r>
              <a:rPr lang="en-US" sz="2400" spc="30" dirty="0" err="1">
                <a:solidFill>
                  <a:srgbClr val="191F16"/>
                </a:solidFill>
                <a:latin typeface="Calibri" panose="02020603050405020304" pitchFamily="2"/>
              </a:rPr>
              <a:t>mogelijk</a:t>
            </a:r>
            <a:r>
              <a:rPr lang="en-US" sz="2400" spc="30" dirty="0">
                <a:solidFill>
                  <a:srgbClr val="191F16"/>
                </a:solidFill>
                <a:latin typeface="Calibri" panose="02020603050405020304" pitchFamily="2"/>
              </a:rPr>
              <a:t> </a:t>
            </a:r>
            <a:r>
              <a:rPr lang="en-US" sz="2400" spc="30" dirty="0" err="1">
                <a:solidFill>
                  <a:srgbClr val="191F16"/>
                </a:solidFill>
                <a:latin typeface="Calibri" panose="02020603050405020304" pitchFamily="2"/>
              </a:rPr>
              <a:t>grasklinkers</a:t>
            </a:r>
            <a:r>
              <a:rPr lang="en-US" sz="2400" spc="30" dirty="0">
                <a:solidFill>
                  <a:srgbClr val="191F16"/>
                </a:solidFill>
                <a:latin typeface="Calibri" panose="02020603050405020304" pitchFamily="2"/>
              </a:rPr>
              <a:t> op </a:t>
            </a:r>
            <a:r>
              <a:rPr lang="en-US" sz="2400" spc="0" dirty="0" err="1">
                <a:solidFill>
                  <a:srgbClr val="191F16"/>
                </a:solidFill>
                <a:latin typeface="Calibri" panose="02020603050405020304" pitchFamily="2"/>
              </a:rPr>
              <a:t>parkeerplaatsen</a:t>
            </a:r>
            <a:r>
              <a:rPr lang="en-US" sz="2400" spc="0" dirty="0">
                <a:solidFill>
                  <a:srgbClr val="191F16"/>
                </a:solidFill>
                <a:latin typeface="Calibri" panose="02020603050405020304" pitchFamily="2"/>
              </a:rPr>
              <a:t>; </a:t>
            </a:r>
          </a:p>
          <a:p>
            <a:pPr marL="342900" marR="0" indent="-342900" algn="l">
              <a:spcBef>
                <a:spcPts val="21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spc="25" dirty="0" err="1">
                <a:solidFill>
                  <a:srgbClr val="191F16"/>
                </a:solidFill>
                <a:latin typeface="Calibri" panose="02020603050405020304" pitchFamily="2"/>
              </a:rPr>
              <a:t>Genoeg</a:t>
            </a:r>
            <a:r>
              <a:rPr lang="en-US" sz="2400" spc="25" dirty="0">
                <a:solidFill>
                  <a:srgbClr val="191F16"/>
                </a:solidFill>
                <a:latin typeface="Calibri" panose="02020603050405020304" pitchFamily="2"/>
              </a:rPr>
              <a:t> </a:t>
            </a:r>
            <a:r>
              <a:rPr lang="en-US" sz="2400" spc="25" dirty="0" err="1">
                <a:solidFill>
                  <a:srgbClr val="191F16"/>
                </a:solidFill>
                <a:latin typeface="Calibri" panose="02020603050405020304" pitchFamily="2"/>
              </a:rPr>
              <a:t>parkeerplaatsen</a:t>
            </a:r>
            <a:r>
              <a:rPr lang="en-US" sz="2400" spc="25" dirty="0">
                <a:solidFill>
                  <a:srgbClr val="191F16"/>
                </a:solidFill>
                <a:latin typeface="Calibri" panose="02020603050405020304" pitchFamily="2"/>
              </a:rPr>
              <a:t>, norm CROW; </a:t>
            </a:r>
          </a:p>
          <a:p>
            <a:pPr marL="342900" marR="0" indent="-342900" algn="l">
              <a:spcBef>
                <a:spcPts val="21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spc="25" dirty="0" err="1">
                <a:solidFill>
                  <a:srgbClr val="191F16"/>
                </a:solidFill>
                <a:latin typeface="Calibri" panose="02020603050405020304" pitchFamily="2"/>
              </a:rPr>
              <a:t>Ontsluiting</a:t>
            </a:r>
            <a:r>
              <a:rPr lang="en-US" sz="2400" spc="25" dirty="0">
                <a:solidFill>
                  <a:srgbClr val="191F16"/>
                </a:solidFill>
                <a:latin typeface="Calibri" panose="02020603050405020304" pitchFamily="2"/>
              </a:rPr>
              <a:t> </a:t>
            </a:r>
            <a:r>
              <a:rPr lang="en-US" sz="2400" spc="25" dirty="0" err="1">
                <a:solidFill>
                  <a:srgbClr val="191F16"/>
                </a:solidFill>
                <a:latin typeface="Calibri" panose="02020603050405020304" pitchFamily="2"/>
              </a:rPr>
              <a:t>Antoniusstraat</a:t>
            </a:r>
            <a:r>
              <a:rPr lang="en-US" sz="2400" spc="25" dirty="0">
                <a:solidFill>
                  <a:srgbClr val="191F16"/>
                </a:solidFill>
                <a:latin typeface="Calibri" panose="02020603050405020304" pitchFamily="2"/>
              </a:rPr>
              <a:t> </a:t>
            </a:r>
            <a:r>
              <a:rPr lang="en-US" sz="2400" spc="25" dirty="0" err="1">
                <a:solidFill>
                  <a:srgbClr val="191F16"/>
                </a:solidFill>
                <a:latin typeface="Calibri" panose="02020603050405020304" pitchFamily="2"/>
              </a:rPr>
              <a:t>autoverkeer</a:t>
            </a:r>
            <a:r>
              <a:rPr lang="en-US" sz="2400" spc="25" dirty="0">
                <a:solidFill>
                  <a:srgbClr val="191F16"/>
                </a:solidFill>
                <a:latin typeface="Calibri" panose="02020603050405020304" pitchFamily="2"/>
              </a:rPr>
              <a:t> (</a:t>
            </a:r>
            <a:r>
              <a:rPr lang="en-US" sz="2400" spc="25" dirty="0" err="1">
                <a:solidFill>
                  <a:srgbClr val="191F16"/>
                </a:solidFill>
                <a:latin typeface="Calibri" panose="02020603050405020304" pitchFamily="2"/>
              </a:rPr>
              <a:t>advies</a:t>
            </a:r>
            <a:r>
              <a:rPr lang="en-US" sz="2400" spc="25" dirty="0">
                <a:solidFill>
                  <a:srgbClr val="191F16"/>
                </a:solidFill>
                <a:latin typeface="Calibri" panose="02020603050405020304" pitchFamily="2"/>
              </a:rPr>
              <a:t> </a:t>
            </a:r>
            <a:r>
              <a:rPr lang="en-US" sz="2400" spc="25" dirty="0" err="1">
                <a:solidFill>
                  <a:srgbClr val="191F16"/>
                </a:solidFill>
                <a:latin typeface="Calibri" panose="02020603050405020304" pitchFamily="2"/>
              </a:rPr>
              <a:t>verkeerskundige</a:t>
            </a:r>
            <a:r>
              <a:rPr lang="en-US" sz="2400" spc="25" dirty="0">
                <a:solidFill>
                  <a:srgbClr val="191F16"/>
                </a:solidFill>
                <a:latin typeface="Calibri" panose="02020603050405020304" pitchFamily="2"/>
              </a:rPr>
              <a:t>), </a:t>
            </a:r>
            <a:r>
              <a:rPr lang="en-US" sz="2400" spc="25" dirty="0" err="1">
                <a:solidFill>
                  <a:srgbClr val="191F16"/>
                </a:solidFill>
                <a:latin typeface="Calibri" panose="02020603050405020304" pitchFamily="2"/>
              </a:rPr>
              <a:t>doorgangen</a:t>
            </a:r>
            <a:r>
              <a:rPr lang="en-US" sz="2400" spc="25" dirty="0">
                <a:solidFill>
                  <a:srgbClr val="191F16"/>
                </a:solidFill>
                <a:latin typeface="Calibri" panose="02020603050405020304" pitchFamily="2"/>
              </a:rPr>
              <a:t> </a:t>
            </a:r>
            <a:r>
              <a:rPr lang="en-US" sz="2400" spc="25" dirty="0" err="1">
                <a:solidFill>
                  <a:srgbClr val="191F16"/>
                </a:solidFill>
                <a:latin typeface="Calibri" panose="02020603050405020304" pitchFamily="2"/>
              </a:rPr>
              <a:t>overige</a:t>
            </a:r>
            <a:r>
              <a:rPr lang="en-US" sz="2400" spc="25" dirty="0">
                <a:solidFill>
                  <a:srgbClr val="191F16"/>
                </a:solidFill>
                <a:latin typeface="Calibri" panose="02020603050405020304" pitchFamily="2"/>
              </a:rPr>
              <a:t> </a:t>
            </a:r>
            <a:r>
              <a:rPr lang="en-US" sz="2400" spc="25" dirty="0" err="1">
                <a:solidFill>
                  <a:srgbClr val="191F16"/>
                </a:solidFill>
                <a:latin typeface="Calibri" panose="02020603050405020304" pitchFamily="2"/>
              </a:rPr>
              <a:t>straten</a:t>
            </a:r>
            <a:r>
              <a:rPr lang="en-US" sz="2400" spc="25" dirty="0">
                <a:solidFill>
                  <a:srgbClr val="191F16"/>
                </a:solidFill>
                <a:latin typeface="Calibri" panose="02020603050405020304" pitchFamily="2"/>
              </a:rPr>
              <a:t> </a:t>
            </a:r>
            <a:r>
              <a:rPr lang="en-US" sz="2400" spc="25" dirty="0" err="1">
                <a:solidFill>
                  <a:srgbClr val="191F16"/>
                </a:solidFill>
                <a:latin typeface="Calibri" panose="02020603050405020304" pitchFamily="2"/>
              </a:rPr>
              <a:t>voor</a:t>
            </a:r>
            <a:r>
              <a:rPr lang="en-US" sz="2400" spc="25" dirty="0">
                <a:solidFill>
                  <a:srgbClr val="191F16"/>
                </a:solidFill>
                <a:latin typeface="Calibri" panose="02020603050405020304" pitchFamily="2"/>
              </a:rPr>
              <a:t> </a:t>
            </a:r>
            <a:r>
              <a:rPr lang="en-US" sz="2400" spc="25" dirty="0" err="1">
                <a:solidFill>
                  <a:srgbClr val="191F16"/>
                </a:solidFill>
                <a:latin typeface="Calibri" panose="02020603050405020304" pitchFamily="2"/>
              </a:rPr>
              <a:t>fietsers</a:t>
            </a:r>
            <a:r>
              <a:rPr lang="en-US" sz="2400" spc="25" dirty="0">
                <a:solidFill>
                  <a:srgbClr val="191F16"/>
                </a:solidFill>
                <a:latin typeface="Calibri" panose="02020603050405020304" pitchFamily="2"/>
              </a:rPr>
              <a:t> </a:t>
            </a:r>
            <a:r>
              <a:rPr lang="en-US" sz="2400" spc="25" dirty="0" err="1">
                <a:solidFill>
                  <a:srgbClr val="191F16"/>
                </a:solidFill>
                <a:latin typeface="Calibri" panose="02020603050405020304" pitchFamily="2"/>
              </a:rPr>
              <a:t>en</a:t>
            </a:r>
            <a:r>
              <a:rPr lang="en-US" sz="2400" spc="25" dirty="0">
                <a:solidFill>
                  <a:srgbClr val="191F16"/>
                </a:solidFill>
                <a:latin typeface="Calibri" panose="02020603050405020304" pitchFamily="2"/>
              </a:rPr>
              <a:t> </a:t>
            </a:r>
            <a:r>
              <a:rPr lang="en-US" sz="2400" spc="25" dirty="0" err="1">
                <a:solidFill>
                  <a:srgbClr val="191F16"/>
                </a:solidFill>
                <a:latin typeface="Calibri" panose="02020603050405020304" pitchFamily="2"/>
              </a:rPr>
              <a:t>voetgangers</a:t>
            </a:r>
            <a:r>
              <a:rPr lang="en-US" sz="2400" spc="25" dirty="0">
                <a:solidFill>
                  <a:srgbClr val="191F16"/>
                </a:solidFill>
                <a:latin typeface="Calibri" panose="02020603050405020304" pitchFamily="2"/>
              </a:rPr>
              <a:t> </a:t>
            </a:r>
            <a:r>
              <a:rPr lang="en-US" sz="2400" spc="25" dirty="0" err="1">
                <a:solidFill>
                  <a:srgbClr val="191F16"/>
                </a:solidFill>
                <a:latin typeface="Calibri" panose="02020603050405020304" pitchFamily="2"/>
              </a:rPr>
              <a:t>en</a:t>
            </a:r>
            <a:r>
              <a:rPr lang="en-US" sz="2400" spc="25" dirty="0">
                <a:solidFill>
                  <a:srgbClr val="191F16"/>
                </a:solidFill>
                <a:latin typeface="Calibri" panose="02020603050405020304" pitchFamily="2"/>
              </a:rPr>
              <a:t> </a:t>
            </a:r>
            <a:r>
              <a:rPr lang="en-US" sz="2400" spc="25" dirty="0" err="1">
                <a:solidFill>
                  <a:srgbClr val="191F16"/>
                </a:solidFill>
                <a:latin typeface="Calibri" panose="02020603050405020304" pitchFamily="2"/>
              </a:rPr>
              <a:t>bij</a:t>
            </a:r>
            <a:r>
              <a:rPr lang="en-US" sz="2400" spc="25" dirty="0">
                <a:solidFill>
                  <a:srgbClr val="191F16"/>
                </a:solidFill>
                <a:latin typeface="Calibri" panose="02020603050405020304" pitchFamily="2"/>
              </a:rPr>
              <a:t> </a:t>
            </a:r>
            <a:r>
              <a:rPr lang="en-US" sz="2400" spc="0" dirty="0" err="1">
                <a:solidFill>
                  <a:srgbClr val="191F16"/>
                </a:solidFill>
                <a:latin typeface="Calibri" panose="02020603050405020304" pitchFamily="2"/>
              </a:rPr>
              <a:t>calamiteiten</a:t>
            </a:r>
            <a:r>
              <a:rPr lang="en-US" sz="2400" spc="0" dirty="0">
                <a:solidFill>
                  <a:srgbClr val="191F16"/>
                </a:solidFill>
                <a:latin typeface="Calibri" panose="02020603050405020304" pitchFamily="2"/>
              </a:rPr>
              <a:t>; </a:t>
            </a:r>
          </a:p>
          <a:p>
            <a:pPr marL="342900" marR="0" indent="-342900" algn="l">
              <a:spcBef>
                <a:spcPts val="960"/>
              </a:spcBef>
              <a:spcAft>
                <a:spcPts val="28725"/>
              </a:spcAft>
              <a:buFont typeface="Arial" panose="020B0604020202020204" pitchFamily="34" charset="0"/>
              <a:buChar char="•"/>
            </a:pPr>
            <a:r>
              <a:rPr lang="en-US" sz="2400" spc="25" dirty="0" err="1">
                <a:solidFill>
                  <a:srgbClr val="191F16"/>
                </a:solidFill>
                <a:latin typeface="Calibri" panose="02020603050405020304" pitchFamily="2"/>
              </a:rPr>
              <a:t>Opmerkingen</a:t>
            </a:r>
            <a:r>
              <a:rPr lang="en-US" sz="2400" spc="25" dirty="0">
                <a:solidFill>
                  <a:srgbClr val="191F16"/>
                </a:solidFill>
                <a:latin typeface="Calibri" panose="02020603050405020304" pitchFamily="2"/>
              </a:rPr>
              <a:t> </a:t>
            </a:r>
            <a:r>
              <a:rPr lang="en-US" sz="2400" spc="25" dirty="0" err="1">
                <a:solidFill>
                  <a:srgbClr val="191F16"/>
                </a:solidFill>
                <a:latin typeface="Calibri" panose="02020603050405020304" pitchFamily="2"/>
              </a:rPr>
              <a:t>uit</a:t>
            </a:r>
            <a:r>
              <a:rPr lang="en-US" sz="2400" spc="25" dirty="0">
                <a:solidFill>
                  <a:srgbClr val="191F16"/>
                </a:solidFill>
                <a:latin typeface="Calibri" panose="02020603050405020304" pitchFamily="2"/>
              </a:rPr>
              <a:t> de </a:t>
            </a:r>
            <a:r>
              <a:rPr lang="en-US" sz="2400" spc="25" dirty="0" err="1">
                <a:solidFill>
                  <a:srgbClr val="191F16"/>
                </a:solidFill>
                <a:latin typeface="Calibri" panose="02020603050405020304" pitchFamily="2"/>
              </a:rPr>
              <a:t>informatiewolk</a:t>
            </a:r>
            <a:r>
              <a:rPr lang="en-US" sz="2400" spc="25" dirty="0">
                <a:solidFill>
                  <a:srgbClr val="191F16"/>
                </a:solidFill>
                <a:latin typeface="Calibri" panose="02020603050405020304" pitchFamily="2"/>
              </a:rPr>
              <a:t>, </a:t>
            </a:r>
            <a:r>
              <a:rPr lang="en-US" sz="2400" spc="25" dirty="0" err="1">
                <a:solidFill>
                  <a:srgbClr val="191F16"/>
                </a:solidFill>
                <a:latin typeface="Calibri" panose="02020603050405020304" pitchFamily="2"/>
              </a:rPr>
              <a:t>indien</a:t>
            </a:r>
            <a:r>
              <a:rPr lang="en-US" sz="2400" spc="25" dirty="0">
                <a:solidFill>
                  <a:srgbClr val="191F16"/>
                </a:solidFill>
                <a:latin typeface="Calibri" panose="02020603050405020304" pitchFamily="2"/>
              </a:rPr>
              <a:t> </a:t>
            </a:r>
            <a:r>
              <a:rPr lang="en-US" sz="2400" spc="25" dirty="0" err="1">
                <a:solidFill>
                  <a:srgbClr val="191F16"/>
                </a:solidFill>
                <a:latin typeface="Calibri" panose="02020603050405020304" pitchFamily="2"/>
              </a:rPr>
              <a:t>mogelijk</a:t>
            </a:r>
            <a:r>
              <a:rPr lang="en-US" sz="2400" spc="25" dirty="0">
                <a:solidFill>
                  <a:srgbClr val="191F16"/>
                </a:solidFill>
                <a:latin typeface="Calibri" panose="02020603050405020304" pitchFamily="2"/>
              </a:rPr>
              <a:t> mee </a:t>
            </a:r>
            <a:r>
              <a:rPr lang="en-US" sz="2400" spc="25" dirty="0" err="1">
                <a:solidFill>
                  <a:srgbClr val="191F16"/>
                </a:solidFill>
                <a:latin typeface="Calibri" panose="02020603050405020304" pitchFamily="2"/>
              </a:rPr>
              <a:t>te</a:t>
            </a:r>
            <a:r>
              <a:rPr lang="en-US" sz="2400" spc="25" dirty="0">
                <a:solidFill>
                  <a:srgbClr val="191F16"/>
                </a:solidFill>
                <a:latin typeface="Calibri" panose="02020603050405020304" pitchFamily="2"/>
              </a:rPr>
              <a:t> </a:t>
            </a:r>
            <a:r>
              <a:rPr lang="en-US" sz="2400" spc="25" dirty="0" err="1">
                <a:solidFill>
                  <a:srgbClr val="191F16"/>
                </a:solidFill>
                <a:latin typeface="Calibri" panose="02020603050405020304" pitchFamily="2"/>
              </a:rPr>
              <a:t>nemen</a:t>
            </a:r>
            <a:r>
              <a:rPr lang="en-US" sz="2400" spc="25" dirty="0">
                <a:solidFill>
                  <a:srgbClr val="191F16"/>
                </a:solidFill>
                <a:latin typeface="Calibri" panose="02020603050405020304" pitchFamily="2"/>
              </a:rPr>
              <a:t>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0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0"/>
          </p:nvPr>
        </p:nvSpPr>
        <p:spPr>
          <a:xfrm>
            <a:off x="0" y="0"/>
            <a:ext cx="10698480" cy="15124430"/>
          </a:xfrm>
          <a:prstGeom prst="rect">
            <a:avLst/>
          </a:prstGeom>
          <a:solidFill>
            <a:srgbClr val="425039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 dirty="0"/>
          </a:p>
        </p:txBody>
      </p:sp>
      <p:pic>
        <p:nvPicPr>
          <p:cNvPr id="4" name="Afbeelding 3"/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-589206" y="-3628839"/>
            <a:ext cx="12081303" cy="19338982"/>
          </a:xfrm>
          <a:prstGeom prst="rect">
            <a:avLst/>
          </a:prstGeom>
        </p:spPr>
      </p:pic>
      <p:sp>
        <p:nvSpPr>
          <p:cNvPr id="5" name="Tijdelijke aanduiding voor tekst 4"/>
          <p:cNvSpPr>
            <a:spLocks noGrp="1"/>
          </p:cNvSpPr>
          <p:nvPr>
            <p:ph type="body" idx="10"/>
          </p:nvPr>
        </p:nvSpPr>
        <p:spPr>
          <a:xfrm>
            <a:off x="7700645" y="0"/>
            <a:ext cx="372110" cy="164465"/>
          </a:xfrm>
          <a:prstGeom prst="rect">
            <a:avLst/>
          </a:prstGeom>
          <a:solidFill>
            <a:srgbClr val="425039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600" i="1" spc="-75">
                <a:solidFill>
                  <a:srgbClr val="000000"/>
                </a:solidFill>
                <a:latin typeface="Verdana" panose="02020603050405020304" pitchFamily="2"/>
              </a:rPr>
              <a:t>74? 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0"/>
          </p:nvPr>
        </p:nvSpPr>
        <p:spPr>
          <a:xfrm>
            <a:off x="10552430" y="3996055"/>
            <a:ext cx="146050" cy="151765"/>
          </a:xfrm>
          <a:prstGeom prst="rect">
            <a:avLst/>
          </a:prstGeom>
          <a:solidFill>
            <a:srgbClr val="425039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100"/>
              </a:lnSpc>
              <a:spcAft>
                <a:spcPts val="0"/>
              </a:spcAft>
            </a:pPr>
            <a:r>
              <a:rPr lang="en-US" sz="1400" spc="-270">
                <a:solidFill>
                  <a:srgbClr val="000000"/>
                </a:solidFill>
                <a:latin typeface="Verdana" panose="02020603050405020304" pitchFamily="2"/>
              </a:rPr>
              <a:t>It; 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idx="10"/>
          </p:nvPr>
        </p:nvSpPr>
        <p:spPr>
          <a:xfrm>
            <a:off x="10494010" y="10076180"/>
            <a:ext cx="204470" cy="216535"/>
          </a:xfrm>
          <a:prstGeom prst="rect">
            <a:avLst/>
          </a:prstGeom>
          <a:solidFill>
            <a:srgbClr val="425039"/>
          </a:solidFill>
          <a:ln w="0" cmpd="sng">
            <a:noFill/>
            <a:prstDash val="solid"/>
          </a:ln>
        </p:spPr>
        <p:txBody>
          <a:bodyPr vert="horz" lIns="0" tIns="53975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400" spc="0">
                <a:solidFill>
                  <a:srgbClr val="000000"/>
                </a:solidFill>
                <a:latin typeface="Verdana" panose="02020603050405020304" pitchFamily="2"/>
              </a:rPr>
              <a:t>; 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idx="10"/>
          </p:nvPr>
        </p:nvSpPr>
        <p:spPr>
          <a:xfrm>
            <a:off x="0" y="11189970"/>
            <a:ext cx="200025" cy="231775"/>
          </a:xfrm>
          <a:prstGeom prst="rect">
            <a:avLst/>
          </a:prstGeom>
          <a:solidFill>
            <a:srgbClr val="425039"/>
          </a:solidFill>
          <a:ln w="0" cmpd="sng">
            <a:noFill/>
            <a:prstDash val="solid"/>
          </a:ln>
        </p:spPr>
        <p:txBody>
          <a:bodyPr vert="horz" lIns="0" tIns="4572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600" i="1" spc="-170">
                <a:solidFill>
                  <a:srgbClr val="000000"/>
                </a:solidFill>
                <a:latin typeface="Verdana" panose="02020603050405020304" pitchFamily="2"/>
              </a:rPr>
              <a:t>e‘: 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idx="10"/>
          </p:nvPr>
        </p:nvSpPr>
        <p:spPr>
          <a:xfrm>
            <a:off x="205740" y="14665960"/>
            <a:ext cx="1801495" cy="458470"/>
          </a:xfrm>
          <a:prstGeom prst="rect">
            <a:avLst/>
          </a:prstGeom>
          <a:solidFill>
            <a:srgbClr val="425039"/>
          </a:solidFill>
          <a:ln w="0" cmpd="sng">
            <a:noFill/>
            <a:prstDash val="solid"/>
          </a:ln>
        </p:spPr>
        <p:txBody>
          <a:bodyPr vert="horz" lIns="0" tIns="53975" rIns="0" bIns="0" anchor="t"/>
          <a:lstStyle/>
          <a:p>
            <a:pPr marL="27432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1400" spc="0">
                <a:solidFill>
                  <a:srgbClr val="000000"/>
                </a:solidFill>
                <a:latin typeface="Verdana" panose="02020603050405020304" pitchFamily="2"/>
              </a:rPr>
              <a:t>„ </a:t>
            </a:r>
          </a:p>
          <a:p>
            <a:pPr marL="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tabLst>
                <a:tab pos="1828800" algn="r"/>
              </a:tabLst>
            </a:pPr>
            <a:r>
              <a:rPr lang="en-US" sz="950" u="sng" spc="0">
                <a:solidFill>
                  <a:srgbClr val="000000"/>
                </a:solidFill>
                <a:latin typeface="Verdana" panose="02020603050405020304" pitchFamily="2"/>
              </a:rPr>
              <a:t>inAlk</a:t>
            </a:r>
            <a:r>
              <a:rPr lang="en-US" sz="950" u="sng" spc="0" baseline="30000">
                <a:solidFill>
                  <a:srgbClr val="000000"/>
                </a:solidFill>
                <a:latin typeface="Verdana" panose="02020603050405020304" pitchFamily="2"/>
              </a:rPr>
              <a:t>X</a:t>
            </a:r>
            <a:r>
              <a:rPr lang="en-US" sz="950" u="sng" spc="0">
                <a:solidFill>
                  <a:srgbClr val="000000"/>
                </a:solidFill>
                <a:latin typeface="Verdana" panose="02020603050405020304" pitchFamily="2"/>
              </a:rPr>
              <a:t>_ </a:t>
            </a:r>
            <a:r>
              <a:rPr lang="en-US" sz="1400" spc="0">
                <a:solidFill>
                  <a:srgbClr val="000000"/>
                </a:solidFill>
                <a:latin typeface="Verdana" panose="02020603050405020304" pitchFamily="2"/>
              </a:rPr>
              <a:t> L Ve etu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0"/>
          </p:nvPr>
        </p:nvSpPr>
        <p:spPr>
          <a:xfrm>
            <a:off x="0" y="0"/>
            <a:ext cx="15124430" cy="10698480"/>
          </a:xfrm>
          <a:prstGeom prst="rect">
            <a:avLst/>
          </a:prstGeom>
          <a:solidFill>
            <a:srgbClr val="FBFAE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4" name="Afbeelding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24430" cy="10698480"/>
          </a:xfrm>
          <a:prstGeom prst="rect">
            <a:avLst/>
          </a:prstGeom>
        </p:spPr>
      </p:pic>
      <p:sp>
        <p:nvSpPr>
          <p:cNvPr id="5" name="Tijdelijke aanduiding voor tekst 4"/>
          <p:cNvSpPr>
            <a:spLocks noGrp="1"/>
          </p:cNvSpPr>
          <p:nvPr>
            <p:ph type="body" idx="10"/>
          </p:nvPr>
        </p:nvSpPr>
        <p:spPr>
          <a:xfrm>
            <a:off x="13450570" y="368935"/>
            <a:ext cx="1188720" cy="5581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0" rIns="0" bIns="0" anchor="t"/>
          <a:lstStyle/>
          <a:p>
            <a:pPr marL="0" marR="0" indent="0" algn="l">
              <a:lnSpc>
                <a:spcPts val="4000"/>
              </a:lnSpc>
              <a:spcAft>
                <a:spcPts val="0"/>
              </a:spcAft>
            </a:pPr>
            <a:r>
              <a:rPr lang="en-US" sz="3600" b="1" spc="-130">
                <a:solidFill>
                  <a:srgbClr val="000000"/>
                </a:solidFill>
                <a:latin typeface="Calibri" panose="02020603050405020304" pitchFamily="2"/>
              </a:rPr>
              <a:t>Plan A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2379</Words>
  <Application>Microsoft Office PowerPoint</Application>
  <PresentationFormat>Aangepast</PresentationFormat>
  <Paragraphs>211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Courier New</vt:lpstr>
      <vt:lpstr>Symbol</vt:lpstr>
      <vt:lpstr>Verdana</vt:lpstr>
      <vt:lpstr>default layout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Antoin Jansen</cp:lastModifiedBy>
  <cp:revision>20</cp:revision>
  <dcterms:created xsi:type="dcterms:W3CDTF">2023-01-11T07:32:51Z</dcterms:created>
  <dcterms:modified xsi:type="dcterms:W3CDTF">2023-01-11T10:48:12Z</dcterms:modified>
</cp:coreProperties>
</file>