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28" r:id="rId1"/>
    <p:sldMasterId id="2147483830" r:id="rId2"/>
  </p:sldMasterIdLst>
  <p:notesMasterIdLst>
    <p:notesMasterId r:id="rId35"/>
  </p:notesMasterIdLst>
  <p:handoutMasterIdLst>
    <p:handoutMasterId r:id="rId36"/>
  </p:handoutMasterIdLst>
  <p:sldIdLst>
    <p:sldId id="261" r:id="rId3"/>
    <p:sldId id="282" r:id="rId4"/>
    <p:sldId id="348" r:id="rId5"/>
    <p:sldId id="386" r:id="rId6"/>
    <p:sldId id="387" r:id="rId7"/>
    <p:sldId id="379" r:id="rId8"/>
    <p:sldId id="265" r:id="rId9"/>
    <p:sldId id="415" r:id="rId10"/>
    <p:sldId id="380" r:id="rId11"/>
    <p:sldId id="424" r:id="rId12"/>
    <p:sldId id="347" r:id="rId13"/>
    <p:sldId id="383" r:id="rId14"/>
    <p:sldId id="384" r:id="rId15"/>
    <p:sldId id="385" r:id="rId16"/>
    <p:sldId id="417" r:id="rId17"/>
    <p:sldId id="418" r:id="rId18"/>
    <p:sldId id="411" r:id="rId19"/>
    <p:sldId id="408" r:id="rId20"/>
    <p:sldId id="349" r:id="rId21"/>
    <p:sldId id="392" r:id="rId22"/>
    <p:sldId id="395" r:id="rId23"/>
    <p:sldId id="423" r:id="rId24"/>
    <p:sldId id="420" r:id="rId25"/>
    <p:sldId id="419" r:id="rId26"/>
    <p:sldId id="396" r:id="rId27"/>
    <p:sldId id="422" r:id="rId28"/>
    <p:sldId id="391" r:id="rId29"/>
    <p:sldId id="412" r:id="rId30"/>
    <p:sldId id="402" r:id="rId31"/>
    <p:sldId id="416" r:id="rId32"/>
    <p:sldId id="287" r:id="rId33"/>
    <p:sldId id="274" r:id="rId34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Futura Std Condensed" panose="020B0506020204030204" charset="0"/>
      <p:regular r:id="rId45"/>
      <p:bold r:id="rId46"/>
      <p:italic r:id="rId47"/>
      <p:boldItalic r:id="rId48"/>
    </p:embeddedFont>
    <p:embeddedFont>
      <p:font typeface="Futura Std Light" panose="020B0402020204020303" charset="0"/>
      <p:regular r:id="rId49"/>
      <p:italic r:id="rId50"/>
    </p:embeddedFont>
    <p:embeddedFont>
      <p:font typeface="Futura Std Medium" panose="020B0502020204020303" charset="0"/>
      <p:regular r:id="rId51"/>
      <p:bold r:id="rId52"/>
      <p:italic r:id="rId53"/>
      <p:boldItalic r:id="rId54"/>
    </p:embeddedFont>
    <p:embeddedFont>
      <p:font typeface="Webdings" panose="05030102010509060703" pitchFamily="18" charset="2"/>
      <p:regular r:id="rId55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B7E004BA-F135-4749-B412-4F7D77018C93}">
          <p14:sldIdLst>
            <p14:sldId id="261"/>
            <p14:sldId id="282"/>
            <p14:sldId id="348"/>
            <p14:sldId id="386"/>
            <p14:sldId id="387"/>
            <p14:sldId id="379"/>
            <p14:sldId id="265"/>
            <p14:sldId id="415"/>
            <p14:sldId id="380"/>
            <p14:sldId id="424"/>
            <p14:sldId id="347"/>
            <p14:sldId id="383"/>
            <p14:sldId id="384"/>
            <p14:sldId id="385"/>
            <p14:sldId id="417"/>
            <p14:sldId id="418"/>
            <p14:sldId id="411"/>
            <p14:sldId id="408"/>
            <p14:sldId id="349"/>
            <p14:sldId id="392"/>
            <p14:sldId id="395"/>
            <p14:sldId id="423"/>
            <p14:sldId id="420"/>
            <p14:sldId id="419"/>
            <p14:sldId id="396"/>
            <p14:sldId id="422"/>
            <p14:sldId id="391"/>
            <p14:sldId id="412"/>
            <p14:sldId id="402"/>
            <p14:sldId id="416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FA8054C-298A-6C87-1DA3-B5D1D5F31B57}" name="Tijs van Erve" initials="TvE" userId="S::tver@kragten.nl::f997778d-fa0c-4ec7-9246-2838147cf4f9" providerId="AD"/>
  <p188:author id="{971227FE-296E-95B5-11FB-4837CE09D871}" name="Kees Willemsen" initials="KW" userId="S::kw@kragten.nl::c5da5643-f494-4f98-9d75-1acc4346362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8C8C"/>
    <a:srgbClr val="DD8047"/>
    <a:srgbClr val="D8B25C"/>
    <a:srgbClr val="FFC000"/>
    <a:srgbClr val="777777"/>
    <a:srgbClr val="676C48"/>
    <a:srgbClr val="94491B"/>
    <a:srgbClr val="407097"/>
    <a:srgbClr val="7BA79D"/>
    <a:srgbClr val="A5AB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0606" autoAdjust="0"/>
  </p:normalViewPr>
  <p:slideViewPr>
    <p:cSldViewPr>
      <p:cViewPr varScale="1">
        <p:scale>
          <a:sx n="76" d="100"/>
          <a:sy n="76" d="100"/>
        </p:scale>
        <p:origin x="972" y="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49" Type="http://schemas.openxmlformats.org/officeDocument/2006/relationships/font" Target="fonts/font13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98070-2B7E-4AAD-A92A-562EDF4D3146}" type="datetimeFigureOut">
              <a:rPr lang="nl-NL" smtClean="0"/>
              <a:t>29-6-2023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962C4-9453-4E3F-A2A8-85FBAEC483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13831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2E529-4FAA-4487-8C27-FD09B6C797E2}" type="datetimeFigureOut">
              <a:rPr lang="nl-NL" smtClean="0"/>
              <a:t>29-6-2023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46444-9015-4A79-BCCA-1FC0D864C93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2540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46444-9015-4A79-BCCA-1FC0D864C93C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9986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46444-9015-4A79-BCCA-1FC0D864C93C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9990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46444-9015-4A79-BCCA-1FC0D864C93C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4207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46444-9015-4A79-BCCA-1FC0D864C93C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3052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46444-9015-4A79-BCCA-1FC0D864C93C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1926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46444-9015-4A79-BCCA-1FC0D864C93C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4418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46444-9015-4A79-BCCA-1FC0D864C93C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2392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46444-9015-4A79-BCCA-1FC0D864C93C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1244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46444-9015-4A79-BCCA-1FC0D864C93C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3186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46444-9015-4A79-BCCA-1FC0D864C93C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9473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46444-9015-4A79-BCCA-1FC0D864C93C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133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46444-9015-4A79-BCCA-1FC0D864C93C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32992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46444-9015-4A79-BCCA-1FC0D864C93C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63079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46444-9015-4A79-BCCA-1FC0D864C93C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14425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46444-9015-4A79-BCCA-1FC0D864C93C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78766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46444-9015-4A79-BCCA-1FC0D864C93C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17365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46444-9015-4A79-BCCA-1FC0D864C93C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43885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46444-9015-4A79-BCCA-1FC0D864C93C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01287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46444-9015-4A79-BCCA-1FC0D864C93C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50070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46444-9015-4A79-BCCA-1FC0D864C93C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1838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46444-9015-4A79-BCCA-1FC0D864C93C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0290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Duidelijk kaderen: </a:t>
            </a:r>
            <a:r>
              <a:rPr lang="nl-NL" sz="12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presentatie</a:t>
            </a:r>
            <a:r>
              <a:rPr lang="nl-NL" sz="12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van het stedenbouwkundig ontwerp als uitkomst van de participatie, gebiedsanalyse en kaders. </a:t>
            </a:r>
            <a:r>
              <a:rPr lang="nl-NL" sz="12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 ontwerp staat op hoofdlijnen, de uitwerking van het stedenbouwkundig plan (met onder andere verkeerskundig, klimaat, financiële haalbaarheid) kan mogelijk nog leiden tot beperkte aanpassingen. U zult </a:t>
            </a:r>
            <a:r>
              <a:rPr lang="nl-NL" sz="12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vragen of aanbevelingen </a:t>
            </a:r>
            <a:r>
              <a:rPr lang="nl-NL" sz="12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hebben die we aan het eind van de avond met u kunnen </a:t>
            </a:r>
            <a:r>
              <a:rPr lang="nl-NL" sz="12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bespreken</a:t>
            </a:r>
            <a:r>
              <a:rPr lang="nl-NL" sz="12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endParaRPr lang="nl-N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46444-9015-4A79-BCCA-1FC0D864C93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6631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46444-9015-4A79-BCCA-1FC0D864C93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0737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Gemeentelijke kaders en doelstellingen. Naast wet- en regelgeving kaders meegekregen om mee te nemen in proces.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46444-9015-4A79-BCCA-1FC0D864C93C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3032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Planning werkzaamheden Kragten op hoofdlijnen, communicatie voor volgende bijeenkomsten volgt </a:t>
            </a:r>
            <a:r>
              <a:rPr lang="nl-NL" dirty="0" err="1"/>
              <a:t>tzt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46444-9015-4A79-BCCA-1FC0D864C93C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2403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46444-9015-4A79-BCCA-1FC0D864C93C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0363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46444-9015-4A79-BCCA-1FC0D864C93C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4724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:\KHG\Info_Presentatie\Website\Website afbeeldingen\Slider\SL Slider 8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 bwMode="auto">
          <a:xfrm>
            <a:off x="-1" y="1275606"/>
            <a:ext cx="91440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titel 7"/>
          <p:cNvSpPr>
            <a:spLocks noGrp="1"/>
          </p:cNvSpPr>
          <p:nvPr>
            <p:ph type="title" hasCustomPrompt="1"/>
          </p:nvPr>
        </p:nvSpPr>
        <p:spPr>
          <a:xfrm>
            <a:off x="2" y="239745"/>
            <a:ext cx="914399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nl-NL" dirty="0"/>
              <a:t>TITEL PRESENTATIE (WEERGEVEN IN HOOFDLETTERS)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627534"/>
            <a:ext cx="9143999" cy="35949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lang="nl-NL" sz="1800" b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Condense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ONDERTITEL PRESENTATIE (WEERGEVEN IN HOOFDLETTERS)</a:t>
            </a:r>
          </a:p>
        </p:txBody>
      </p:sp>
      <p:pic>
        <p:nvPicPr>
          <p:cNvPr id="6" name="Picture 3" descr="K:\App\Logo\Logo Kragten\Kragtenlogo-kleur.png">
            <a:extLst>
              <a:ext uri="{FF2B5EF4-FFF2-40B4-BE49-F238E27FC236}">
                <a16:creationId xmlns:a16="http://schemas.microsoft.com/office/drawing/2014/main" id="{4D2CA669-9BBC-4A31-96C3-9D7C8DCFA5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929" y="4294462"/>
            <a:ext cx="1260139" cy="6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FB349E6-0A5A-4A5C-B2E7-2B6BDC1FC7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58" y="-380578"/>
            <a:ext cx="9144000" cy="514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1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volg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48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17248"/>
            <a:ext cx="9144000" cy="271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titel 7"/>
          <p:cNvSpPr>
            <a:spLocks noGrp="1"/>
          </p:cNvSpPr>
          <p:nvPr>
            <p:ph type="title" hasCustomPrompt="1"/>
          </p:nvPr>
        </p:nvSpPr>
        <p:spPr>
          <a:xfrm>
            <a:off x="2" y="239745"/>
            <a:ext cx="914399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nl-NL" dirty="0"/>
              <a:t>TITEL PRESENTATIE (WEERGEVEN IN HOOFDLETTERS)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627534"/>
            <a:ext cx="9143999" cy="35949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lang="nl-NL" sz="1800" b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Condense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ONDERTITEL PRESENTATIE (WEERGEVEN IN HOOFDLETTERS)</a:t>
            </a:r>
          </a:p>
        </p:txBody>
      </p:sp>
      <p:pic>
        <p:nvPicPr>
          <p:cNvPr id="11" name="Picture 5" descr="C:\Users\jscu\Desktop\Powerpoint\Standaard achtergrond10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1142621"/>
            <a:ext cx="9144000" cy="285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92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:\KHG\Info_Presentatie\Website\Website afbeeldingen\Slider\SL Slider 89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275606"/>
            <a:ext cx="914400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jscu\Desktop\Powerpoint\Standaard achtergrond10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247461"/>
            <a:ext cx="9144000" cy="285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titel 7"/>
          <p:cNvSpPr>
            <a:spLocks noGrp="1"/>
          </p:cNvSpPr>
          <p:nvPr>
            <p:ph type="title" hasCustomPrompt="1"/>
          </p:nvPr>
        </p:nvSpPr>
        <p:spPr>
          <a:xfrm>
            <a:off x="2" y="239745"/>
            <a:ext cx="914399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nl-NL" dirty="0"/>
              <a:t>TITEL PRESENTATIE (WEERGEVEN IN HOOFDLETTERS)</a:t>
            </a:r>
          </a:p>
        </p:txBody>
      </p:sp>
      <p:sp>
        <p:nvSpPr>
          <p:cNvPr id="8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627534"/>
            <a:ext cx="9143999" cy="35949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lang="nl-NL" sz="1800" b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Condense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ONDERTITEL PRESENTATIE (WEERGEVEN IN HOOFDLETTERS)</a:t>
            </a:r>
          </a:p>
        </p:txBody>
      </p:sp>
    </p:spTree>
    <p:extLst>
      <p:ext uri="{BB962C8B-B14F-4D97-AF65-F5344CB8AC3E}">
        <p14:creationId xmlns:p14="http://schemas.microsoft.com/office/powerpoint/2010/main" val="337996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6C737-479E-E2C2-5A62-70F328C96551}"/>
              </a:ext>
            </a:extLst>
          </p:cNvPr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75606"/>
            <a:ext cx="9143997" cy="28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titel 7"/>
          <p:cNvSpPr>
            <a:spLocks noGrp="1"/>
          </p:cNvSpPr>
          <p:nvPr>
            <p:ph type="title" hasCustomPrompt="1"/>
          </p:nvPr>
        </p:nvSpPr>
        <p:spPr>
          <a:xfrm>
            <a:off x="2" y="239745"/>
            <a:ext cx="914399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nl-NL" dirty="0"/>
              <a:t>TITEL PRESENTATIE (WEERGEVEN IN HOOFDLETTERS)</a:t>
            </a:r>
          </a:p>
        </p:txBody>
      </p:sp>
      <p:sp>
        <p:nvSpPr>
          <p:cNvPr id="8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627534"/>
            <a:ext cx="9143999" cy="35949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lang="nl-NL" sz="1800" b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Condense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ONDERTITEL PRESENTATIE (WEERGEVEN IN HOOFDLETTERS)</a:t>
            </a:r>
          </a:p>
        </p:txBody>
      </p:sp>
      <p:pic>
        <p:nvPicPr>
          <p:cNvPr id="5" name="Picture 5" descr="C:\Users\jscu\Desktop\Powerpoint\Standaard achtergrond10.png">
            <a:extLst>
              <a:ext uri="{FF2B5EF4-FFF2-40B4-BE49-F238E27FC236}">
                <a16:creationId xmlns:a16="http://schemas.microsoft.com/office/drawing/2014/main" id="{D62A5C95-187E-92DD-FF6B-AB75F60C7EC9}"/>
              </a:ext>
            </a:extLst>
          </p:cNvPr>
          <p:cNvPicPr>
            <a:picLocks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277" b="20170"/>
          <a:stretch/>
        </p:blipFill>
        <p:spPr bwMode="auto">
          <a:xfrm>
            <a:off x="0" y="1275606"/>
            <a:ext cx="9144000" cy="28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85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:\KHG\FotoBibliotheek\Algemeen\A_shutterstock_119132194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74" y="1292503"/>
            <a:ext cx="9140826" cy="275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jscu\Desktop\Powerpoint\Standaard achtergrond10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247461"/>
            <a:ext cx="9144000" cy="285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titel 7"/>
          <p:cNvSpPr>
            <a:spLocks noGrp="1"/>
          </p:cNvSpPr>
          <p:nvPr>
            <p:ph type="title" hasCustomPrompt="1"/>
          </p:nvPr>
        </p:nvSpPr>
        <p:spPr>
          <a:xfrm>
            <a:off x="2" y="239745"/>
            <a:ext cx="914399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nl-NL" dirty="0"/>
              <a:t>TITEL PRESENTATIE (WEERGEVEN IN HOOFDLETTERS)</a:t>
            </a:r>
          </a:p>
        </p:txBody>
      </p:sp>
      <p:sp>
        <p:nvSpPr>
          <p:cNvPr id="8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627534"/>
            <a:ext cx="9143999" cy="35949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lang="nl-NL" sz="1800" b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Condense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ONDERTITEL PRESENTATIE (WEERGEVEN IN HOOFDLETTERS)</a:t>
            </a:r>
          </a:p>
        </p:txBody>
      </p:sp>
    </p:spTree>
    <p:extLst>
      <p:ext uri="{BB962C8B-B14F-4D97-AF65-F5344CB8AC3E}">
        <p14:creationId xmlns:p14="http://schemas.microsoft.com/office/powerpoint/2010/main" val="185242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:\KHG\FotoBibliotheek\Algemeen\A_shutterstock_189811220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" b="-196"/>
          <a:stretch/>
        </p:blipFill>
        <p:spPr bwMode="auto">
          <a:xfrm>
            <a:off x="-1" y="1299830"/>
            <a:ext cx="9144177" cy="274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jscu\Desktop\Powerpoint\Standaard achtergrond10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247461"/>
            <a:ext cx="9144000" cy="285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titel 7"/>
          <p:cNvSpPr>
            <a:spLocks noGrp="1"/>
          </p:cNvSpPr>
          <p:nvPr>
            <p:ph type="title" hasCustomPrompt="1"/>
          </p:nvPr>
        </p:nvSpPr>
        <p:spPr>
          <a:xfrm>
            <a:off x="2" y="239745"/>
            <a:ext cx="914399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nl-NL" dirty="0"/>
              <a:t>TITEL PRESENTATIE (WEERGEVEN IN HOOFDLETTERS)</a:t>
            </a:r>
          </a:p>
        </p:txBody>
      </p:sp>
      <p:sp>
        <p:nvSpPr>
          <p:cNvPr id="8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627534"/>
            <a:ext cx="9143999" cy="35949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lang="nl-NL" sz="1800" b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Condense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ONDERTITEL PRESENTATIE (WEERGEVEN IN HOOFDLETTERS)</a:t>
            </a:r>
          </a:p>
        </p:txBody>
      </p:sp>
    </p:spTree>
    <p:extLst>
      <p:ext uri="{BB962C8B-B14F-4D97-AF65-F5344CB8AC3E}">
        <p14:creationId xmlns:p14="http://schemas.microsoft.com/office/powerpoint/2010/main" val="325104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L:\KHG\FotoBibliotheek\Kragten Kantoor\PBF_840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" y="1284281"/>
            <a:ext cx="9144177" cy="279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jscu\Desktop\Powerpoint\Standaard achtergrond10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247461"/>
            <a:ext cx="9144000" cy="285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titel 7"/>
          <p:cNvSpPr>
            <a:spLocks noGrp="1"/>
          </p:cNvSpPr>
          <p:nvPr>
            <p:ph type="title" hasCustomPrompt="1"/>
          </p:nvPr>
        </p:nvSpPr>
        <p:spPr>
          <a:xfrm>
            <a:off x="2" y="239745"/>
            <a:ext cx="914399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nl-NL" dirty="0"/>
              <a:t>TITEL PRESENTATIE (WEERGEVEN IN HOOFDLETTERS)</a:t>
            </a:r>
          </a:p>
        </p:txBody>
      </p:sp>
      <p:sp>
        <p:nvSpPr>
          <p:cNvPr id="8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627534"/>
            <a:ext cx="9143999" cy="35949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lang="nl-NL" sz="1800" b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Condense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ONDERTITEL PRESENTATIE (WEERGEVEN IN HOOFDLETTERS)</a:t>
            </a:r>
          </a:p>
        </p:txBody>
      </p:sp>
    </p:spTree>
    <p:extLst>
      <p:ext uri="{BB962C8B-B14F-4D97-AF65-F5344CB8AC3E}">
        <p14:creationId xmlns:p14="http://schemas.microsoft.com/office/powerpoint/2010/main" val="495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:\KHG\FotoBibliotheek\Riolering &amp; Afwatering\3007nnkockengendri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" y="1284281"/>
            <a:ext cx="9144001" cy="278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jscu\Desktop\Powerpoint\Standaard achtergrond10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247461"/>
            <a:ext cx="9144000" cy="285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titel 7"/>
          <p:cNvSpPr>
            <a:spLocks noGrp="1"/>
          </p:cNvSpPr>
          <p:nvPr>
            <p:ph type="title" hasCustomPrompt="1"/>
          </p:nvPr>
        </p:nvSpPr>
        <p:spPr>
          <a:xfrm>
            <a:off x="2" y="239745"/>
            <a:ext cx="914399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nl-NL" dirty="0"/>
              <a:t>TITEL PRESENTATIE (WEERGEVEN IN HOOFDLETTERS)</a:t>
            </a:r>
          </a:p>
        </p:txBody>
      </p:sp>
      <p:sp>
        <p:nvSpPr>
          <p:cNvPr id="8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627534"/>
            <a:ext cx="9143999" cy="35949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lang="nl-NL" sz="1800" b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Condense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ONDERTITEL PRESENTATIE (WEERGEVEN IN HOOFDLETTERS)</a:t>
            </a:r>
          </a:p>
        </p:txBody>
      </p:sp>
    </p:spTree>
    <p:extLst>
      <p:ext uri="{BB962C8B-B14F-4D97-AF65-F5344CB8AC3E}">
        <p14:creationId xmlns:p14="http://schemas.microsoft.com/office/powerpoint/2010/main" val="130084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:\KHG\FotoBibliotheek\Spelen\A_iStock_000018243791XXLarg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9774" y="1275607"/>
            <a:ext cx="9153773" cy="279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jscu\Desktop\Powerpoint\Standaard achtergrond10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247461"/>
            <a:ext cx="9144000" cy="285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titel 7"/>
          <p:cNvSpPr>
            <a:spLocks noGrp="1"/>
          </p:cNvSpPr>
          <p:nvPr>
            <p:ph type="title" hasCustomPrompt="1"/>
          </p:nvPr>
        </p:nvSpPr>
        <p:spPr>
          <a:xfrm>
            <a:off x="2" y="239745"/>
            <a:ext cx="914399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nl-NL" dirty="0"/>
              <a:t>TITEL PRESENTATIE (WEERGEVEN IN HOOFDLETTERS)</a:t>
            </a:r>
          </a:p>
        </p:txBody>
      </p:sp>
      <p:sp>
        <p:nvSpPr>
          <p:cNvPr id="8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627534"/>
            <a:ext cx="9143999" cy="35949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lang="nl-NL" sz="1800" b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Futura Std Condensed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ONDERTITEL PRESENTATIE (WEERGEVEN IN HOOFDLETTERS)</a:t>
            </a:r>
          </a:p>
        </p:txBody>
      </p:sp>
    </p:spTree>
    <p:extLst>
      <p:ext uri="{BB962C8B-B14F-4D97-AF65-F5344CB8AC3E}">
        <p14:creationId xmlns:p14="http://schemas.microsoft.com/office/powerpoint/2010/main" val="26941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1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57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lang="nl-NL" sz="2800" b="1" kern="1200" baseline="0" dirty="0">
          <a:solidFill>
            <a:schemeClr val="tx1">
              <a:lumMod val="85000"/>
              <a:lumOff val="15000"/>
            </a:schemeClr>
          </a:solidFill>
          <a:latin typeface="Futura Std Condensed" pitchFamily="34" charset="0"/>
          <a:ea typeface="+mn-ea"/>
          <a:cs typeface="+mn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-794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K:\App\Logo\Logo Kragten\Kragtenlogo-kleu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232" y="4672094"/>
            <a:ext cx="800066" cy="41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858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8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jfif"/><Relationship Id="rId11" Type="http://schemas.openxmlformats.org/officeDocument/2006/relationships/image" Target="../media/image54.jpg"/><Relationship Id="rId5" Type="http://schemas.openxmlformats.org/officeDocument/2006/relationships/image" Target="../media/image49.jpeg"/><Relationship Id="rId10" Type="http://schemas.openxmlformats.org/officeDocument/2006/relationships/image" Target="../media/image53.jpeg"/><Relationship Id="rId4" Type="http://schemas.openxmlformats.org/officeDocument/2006/relationships/image" Target="../media/image18.png"/><Relationship Id="rId9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m.filart@montferland.info" TargetMode="External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hyperlink" Target="http://www.montferland.info/woningbouw-stokkum" TargetMode="External"/><Relationship Id="rId4" Type="http://schemas.openxmlformats.org/officeDocument/2006/relationships/hyperlink" Target="mailto:t.boersma@montferland.info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9C43C2-21EB-B069-73C7-5F9125EA7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239745"/>
            <a:ext cx="9143999" cy="36004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1800" dirty="0"/>
              <a:t>PARTICIPATIEBIJEENKOMST WONINGBOUW STOKKUM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7E6638B-909D-0E0E-E204-A35B3CBAAC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" y="627534"/>
            <a:ext cx="9143999" cy="3594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dirty="0"/>
              <a:t>4</a:t>
            </a:r>
            <a:r>
              <a:rPr lang="nl-NL" baseline="30000" dirty="0"/>
              <a:t>e</a:t>
            </a:r>
            <a:r>
              <a:rPr lang="nl-NL" dirty="0"/>
              <a:t> bijeenkomst – terugkoppelsessie 28 juni 2023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6A9CE48-E25D-A050-A0F6-4CC2EBCF3C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299942"/>
            <a:ext cx="163141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1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30" y="380195"/>
            <a:ext cx="4248471" cy="4320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Resultaat 2</a:t>
            </a:r>
            <a:r>
              <a:rPr lang="nl-NL" baseline="30000" dirty="0"/>
              <a:t>e</a:t>
            </a:r>
            <a:r>
              <a:rPr lang="nl-NL" dirty="0"/>
              <a:t> bijeenkomst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992EA73-1F35-ABC2-81F9-B2C86CEC48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4662000"/>
            <a:ext cx="1087614" cy="360000"/>
          </a:xfrm>
          <a:prstGeom prst="rect">
            <a:avLst/>
          </a:prstGeom>
        </p:spPr>
      </p:pic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13348AD3-83CE-C681-3FAD-B39DD79B3FD1}"/>
              </a:ext>
            </a:extLst>
          </p:cNvPr>
          <p:cNvSpPr txBox="1">
            <a:spLocks/>
          </p:cNvSpPr>
          <p:nvPr/>
        </p:nvSpPr>
        <p:spPr>
          <a:xfrm>
            <a:off x="323528" y="2387041"/>
            <a:ext cx="4923266" cy="156911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ebdings" panose="05030102010509060703" pitchFamily="18" charset="2"/>
              <a:buChar char=""/>
              <a:defRPr sz="18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1pPr>
            <a:lvl2pPr marL="538163" indent="-180975" algn="l" defTabSz="914400" rtl="0" eaLnBrk="1" latinLnBrk="0" hangingPunct="1">
              <a:spcBef>
                <a:spcPct val="20000"/>
              </a:spcBef>
              <a:buFont typeface="Arial Narrow" panose="020B0606020202030204" pitchFamily="34" charset="0"/>
              <a:buChar char="-"/>
              <a:defRPr sz="14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2pPr>
            <a:lvl3pPr marL="717550" indent="-1793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400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03F85EDF-5E70-B925-4F37-ABD1940E8CF6}"/>
              </a:ext>
            </a:extLst>
          </p:cNvPr>
          <p:cNvSpPr txBox="1">
            <a:spLocks/>
          </p:cNvSpPr>
          <p:nvPr/>
        </p:nvSpPr>
        <p:spPr>
          <a:xfrm>
            <a:off x="330853" y="771551"/>
            <a:ext cx="8244408" cy="64807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ebdings" panose="05030102010509060703" pitchFamily="18" charset="2"/>
              <a:buChar char=""/>
              <a:defRPr sz="18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1pPr>
            <a:lvl2pPr marL="538163" indent="-180975" algn="l" defTabSz="914400" rtl="0" eaLnBrk="1" latinLnBrk="0" hangingPunct="1">
              <a:spcBef>
                <a:spcPct val="20000"/>
              </a:spcBef>
              <a:buFont typeface="Arial Narrow" panose="020B0606020202030204" pitchFamily="34" charset="0"/>
              <a:buChar char="-"/>
              <a:defRPr sz="14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2pPr>
            <a:lvl3pPr marL="717550" indent="-1793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i="1" dirty="0"/>
              <a:t>Doel: uw wensen en zorgen en onze kaders vertalen naar ontwerpuitgangspunten en dat vertalen naar een vlekkenplan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079DB16-2244-A4F1-D211-101284C64D0B}"/>
              </a:ext>
            </a:extLst>
          </p:cNvPr>
          <p:cNvSpPr txBox="1">
            <a:spLocks/>
          </p:cNvSpPr>
          <p:nvPr/>
        </p:nvSpPr>
        <p:spPr>
          <a:xfrm>
            <a:off x="323528" y="1906340"/>
            <a:ext cx="4392488" cy="239360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ebdings" panose="05030102010509060703" pitchFamily="18" charset="2"/>
              <a:buChar char=""/>
              <a:defRPr sz="18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1pPr>
            <a:lvl2pPr marL="538163" indent="-180975" algn="l" defTabSz="914400" rtl="0" eaLnBrk="1" latinLnBrk="0" hangingPunct="1">
              <a:spcBef>
                <a:spcPct val="20000"/>
              </a:spcBef>
              <a:buFont typeface="Arial Narrow" panose="020B0606020202030204" pitchFamily="34" charset="0"/>
              <a:buChar char="-"/>
              <a:defRPr sz="14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2pPr>
            <a:lvl3pPr marL="717550" indent="-1793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dirty="0"/>
              <a:t>Groene wijk ontwikkelen</a:t>
            </a:r>
          </a:p>
          <a:p>
            <a:r>
              <a:rPr lang="nl-NL" sz="1600" dirty="0"/>
              <a:t>Creëer een gezonde en veilige leefomgeving</a:t>
            </a:r>
          </a:p>
          <a:p>
            <a:r>
              <a:rPr lang="nl-NL" sz="1600" dirty="0"/>
              <a:t>Betaalbare woningen, geen hoogbouw</a:t>
            </a:r>
          </a:p>
          <a:p>
            <a:r>
              <a:rPr lang="nl-NL" sz="1600" dirty="0"/>
              <a:t>Behouden groen rondom plangebied</a:t>
            </a:r>
          </a:p>
          <a:p>
            <a:r>
              <a:rPr lang="nl-NL" sz="1600" dirty="0"/>
              <a:t>Voorrang voor mensen uit Stokkum</a:t>
            </a:r>
          </a:p>
          <a:p>
            <a:r>
              <a:rPr lang="nl-NL" sz="1600" dirty="0"/>
              <a:t>Zonnepanelen, warmtepomp &amp; isoleren</a:t>
            </a:r>
          </a:p>
          <a:p>
            <a:r>
              <a:rPr lang="nl-NL" sz="1600" dirty="0"/>
              <a:t>Beperken van verhard oppervlak</a:t>
            </a:r>
            <a:endParaRPr lang="nl-NL" sz="1200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BC4B0D1-6D14-AC53-1B99-EA0E9CD009CE}"/>
              </a:ext>
            </a:extLst>
          </p:cNvPr>
          <p:cNvSpPr txBox="1">
            <a:spLocks/>
          </p:cNvSpPr>
          <p:nvPr/>
        </p:nvSpPr>
        <p:spPr>
          <a:xfrm>
            <a:off x="316406" y="1562549"/>
            <a:ext cx="4248471" cy="31912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sz="1600" dirty="0"/>
              <a:t>Uw input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DDD38E5-E5E8-D854-8564-0C5501D28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655" y="1890521"/>
            <a:ext cx="3875939" cy="211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7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30" y="380195"/>
            <a:ext cx="4824534" cy="4320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3</a:t>
            </a:r>
            <a:r>
              <a:rPr lang="nl-NL" baseline="30000" dirty="0"/>
              <a:t>e</a:t>
            </a:r>
            <a:r>
              <a:rPr lang="nl-NL" dirty="0"/>
              <a:t> schetssessie </a:t>
            </a:r>
            <a:r>
              <a:rPr lang="nl-NL" dirty="0">
                <a:sym typeface="Wingdings" panose="05000000000000000000" pitchFamily="2" charset="2"/>
              </a:rPr>
              <a:t> drie </a:t>
            </a:r>
            <a:r>
              <a:rPr lang="nl-NL" dirty="0"/>
              <a:t>scenario’s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992EA73-1F35-ABC2-81F9-B2C86CEC48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4662000"/>
            <a:ext cx="1087614" cy="360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1AC334A-4F91-EFBD-5D74-00951FC8BB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60967"/>
            <a:ext cx="9144000" cy="292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5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kaart&#10;&#10;Automatisch gegenereerde beschrijving">
            <a:extLst>
              <a:ext uri="{FF2B5EF4-FFF2-40B4-BE49-F238E27FC236}">
                <a16:creationId xmlns:a16="http://schemas.microsoft.com/office/drawing/2014/main" id="{BD32CEA1-775B-AAF0-1581-FBFC00FABC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7750" y="119055"/>
            <a:ext cx="4176000" cy="4176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B37BABD-D615-076B-069A-B34D9C4819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858"/>
          <a:stretch/>
        </p:blipFill>
        <p:spPr>
          <a:xfrm>
            <a:off x="7530902" y="119055"/>
            <a:ext cx="1472847" cy="1121456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323530" y="380195"/>
            <a:ext cx="4824534" cy="4320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Groene Hart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992EA73-1F35-ABC2-81F9-B2C86CEC48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4662000"/>
            <a:ext cx="1087614" cy="360000"/>
          </a:xfrm>
          <a:prstGeom prst="rect">
            <a:avLst/>
          </a:prstGeom>
        </p:spPr>
      </p:pic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446CE567-E10C-230C-2397-D96DF12E2C17}"/>
              </a:ext>
            </a:extLst>
          </p:cNvPr>
          <p:cNvSpPr txBox="1">
            <a:spLocks/>
          </p:cNvSpPr>
          <p:nvPr/>
        </p:nvSpPr>
        <p:spPr>
          <a:xfrm>
            <a:off x="323529" y="1310803"/>
            <a:ext cx="4712721" cy="29842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ebdings" panose="05030102010509060703" pitchFamily="18" charset="2"/>
              <a:buChar char=""/>
              <a:defRPr sz="18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1pPr>
            <a:lvl2pPr marL="538163" indent="-180975" algn="l" defTabSz="914400" rtl="0" eaLnBrk="1" latinLnBrk="0" hangingPunct="1">
              <a:spcBef>
                <a:spcPct val="20000"/>
              </a:spcBef>
              <a:buFont typeface="Arial Narrow" panose="020B0606020202030204" pitchFamily="34" charset="0"/>
              <a:buChar char="-"/>
              <a:defRPr sz="14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2pPr>
            <a:lvl3pPr marL="717550" indent="-1793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100" dirty="0">
                <a:effectLst/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Een mooie open en groene plek, ontmoetingsplek</a:t>
            </a:r>
            <a:r>
              <a:rPr lang="nl-NL" sz="1100" dirty="0"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, v</a:t>
            </a:r>
            <a:r>
              <a:rPr lang="nl-NL" sz="1100" dirty="0">
                <a:effectLst/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eilige speelruimte</a:t>
            </a:r>
          </a:p>
          <a:p>
            <a:r>
              <a:rPr lang="nl-NL" sz="1100" dirty="0">
                <a:effectLst/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Het meest 'logische' ontwerp</a:t>
            </a:r>
          </a:p>
          <a:p>
            <a:r>
              <a:rPr lang="nl-NL" sz="1100" dirty="0">
                <a:effectLst/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Risico van rommelige achterkanten </a:t>
            </a:r>
          </a:p>
          <a:p>
            <a:r>
              <a:rPr lang="nl-NL" sz="1100" dirty="0">
                <a:effectLst/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Lelijk blik (auto's) in het groene hart vs. bewoners parkeren bij </a:t>
            </a:r>
            <a:br>
              <a:rPr lang="nl-NL" sz="1100" dirty="0">
                <a:effectLst/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</a:br>
            <a:r>
              <a:rPr lang="nl-NL" sz="1100" dirty="0">
                <a:effectLst/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voorkeur aan huis of op eigen terrein</a:t>
            </a:r>
          </a:p>
          <a:p>
            <a:r>
              <a:rPr lang="nl-NL" sz="1100" dirty="0">
                <a:effectLst/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Moeilijk manoeuvreren voor bijvoorbeeld hulpdiensten/brandweer</a:t>
            </a:r>
          </a:p>
          <a:p>
            <a:r>
              <a:rPr lang="nl-NL" sz="1100" dirty="0">
                <a:effectLst/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Graag speelse variatie in woningtypes, geen hoogbouw</a:t>
            </a:r>
          </a:p>
          <a:p>
            <a:r>
              <a:rPr lang="nl-NL" sz="1100" dirty="0">
                <a:effectLst/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Aansluiting houden bij de stedenbouwkundige structuur van het bestaande dorp ('ritme’)</a:t>
            </a:r>
          </a:p>
          <a:p>
            <a:r>
              <a:rPr lang="nl-NL" sz="1100" dirty="0">
                <a:effectLst/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Een voet-/fietsverbinding aan de achterzijde, tussen tuinen en houtwal </a:t>
            </a:r>
          </a:p>
          <a:p>
            <a:r>
              <a:rPr lang="nl-NL" sz="1100" dirty="0">
                <a:effectLst/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Woningen met de voorzijde en ontsluiting naar buiten richten </a:t>
            </a:r>
          </a:p>
          <a:p>
            <a:r>
              <a:rPr lang="nl-NL" sz="1100" dirty="0">
                <a:effectLst/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Boven- en benedenwoningen kunnen ook</a:t>
            </a:r>
          </a:p>
          <a:p>
            <a:r>
              <a:rPr lang="nl-NL" sz="1100" dirty="0">
                <a:effectLst/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Denk aan woningen voor alleenstaanden</a:t>
            </a:r>
          </a:p>
          <a:p>
            <a:r>
              <a:rPr lang="nl-NL" sz="1100" dirty="0">
                <a:effectLst/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Circulair en conceptueel bouwen (prefab) biedt kostenvoordelen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44F04A1-007A-6C54-E1A8-3EAE487B4A69}"/>
              </a:ext>
            </a:extLst>
          </p:cNvPr>
          <p:cNvSpPr txBox="1">
            <a:spLocks/>
          </p:cNvSpPr>
          <p:nvPr/>
        </p:nvSpPr>
        <p:spPr>
          <a:xfrm>
            <a:off x="3596251" y="119055"/>
            <a:ext cx="1440000" cy="11214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ebdings" panose="05030102010509060703" pitchFamily="18" charset="2"/>
              <a:buChar char=""/>
              <a:defRPr sz="18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1pPr>
            <a:lvl2pPr marL="538163" indent="-180975" algn="l" defTabSz="914400" rtl="0" eaLnBrk="1" latinLnBrk="0" hangingPunct="1">
              <a:spcBef>
                <a:spcPct val="20000"/>
              </a:spcBef>
              <a:buFont typeface="Arial Narrow" panose="020B0606020202030204" pitchFamily="34" charset="0"/>
              <a:buChar char="-"/>
              <a:defRPr sz="14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2pPr>
            <a:lvl3pPr marL="717550" indent="-1793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200" b="1" dirty="0"/>
              <a:t>±45 Woningen</a:t>
            </a:r>
          </a:p>
          <a:p>
            <a:pPr marL="0" indent="0">
              <a:buNone/>
            </a:pPr>
            <a:r>
              <a:rPr lang="nl-NL" sz="1200" dirty="0"/>
              <a:t>±25 Goedkoop</a:t>
            </a:r>
          </a:p>
          <a:p>
            <a:pPr marL="0" indent="0">
              <a:buNone/>
            </a:pPr>
            <a:r>
              <a:rPr lang="nl-NL" sz="1200" dirty="0"/>
              <a:t>±10 Middel</a:t>
            </a:r>
          </a:p>
          <a:p>
            <a:pPr marL="0" indent="0">
              <a:buNone/>
            </a:pPr>
            <a:r>
              <a:rPr lang="nl-NL" sz="1200" dirty="0"/>
              <a:t>±10 Duur</a:t>
            </a:r>
          </a:p>
        </p:txBody>
      </p:sp>
    </p:spTree>
    <p:extLst>
      <p:ext uri="{BB962C8B-B14F-4D97-AF65-F5344CB8AC3E}">
        <p14:creationId xmlns:p14="http://schemas.microsoft.com/office/powerpoint/2010/main" val="145529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kaart&#10;&#10;Automatisch gegenereerde beschrijving">
            <a:extLst>
              <a:ext uri="{FF2B5EF4-FFF2-40B4-BE49-F238E27FC236}">
                <a16:creationId xmlns:a16="http://schemas.microsoft.com/office/drawing/2014/main" id="{1C3C8C78-129C-7CF4-4508-62A98EFE66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1614" y="123460"/>
            <a:ext cx="4176000" cy="41760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2AB381E-5A17-90D7-0677-3270E8B22C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197"/>
          <a:stretch/>
        </p:blipFill>
        <p:spPr>
          <a:xfrm>
            <a:off x="7576834" y="121500"/>
            <a:ext cx="1430780" cy="1113186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323530" y="380195"/>
            <a:ext cx="4824534" cy="4320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Groene Rand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992EA73-1F35-ABC2-81F9-B2C86CEC48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4662000"/>
            <a:ext cx="1087614" cy="360000"/>
          </a:xfrm>
          <a:prstGeom prst="rect">
            <a:avLst/>
          </a:prstGeom>
        </p:spPr>
      </p:pic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E9183D22-EF29-BDE5-481F-F51AF0F77EA2}"/>
              </a:ext>
            </a:extLst>
          </p:cNvPr>
          <p:cNvSpPr txBox="1">
            <a:spLocks/>
          </p:cNvSpPr>
          <p:nvPr/>
        </p:nvSpPr>
        <p:spPr>
          <a:xfrm>
            <a:off x="3592387" y="121500"/>
            <a:ext cx="1440000" cy="11214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ebdings" panose="05030102010509060703" pitchFamily="18" charset="2"/>
              <a:buChar char=""/>
              <a:defRPr sz="18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1pPr>
            <a:lvl2pPr marL="538163" indent="-180975" algn="l" defTabSz="914400" rtl="0" eaLnBrk="1" latinLnBrk="0" hangingPunct="1">
              <a:spcBef>
                <a:spcPct val="20000"/>
              </a:spcBef>
              <a:buFont typeface="Arial Narrow" panose="020B0606020202030204" pitchFamily="34" charset="0"/>
              <a:buChar char="-"/>
              <a:defRPr sz="14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2pPr>
            <a:lvl3pPr marL="717550" indent="-1793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200" b="1" dirty="0"/>
              <a:t>±35 Woningen</a:t>
            </a:r>
          </a:p>
          <a:p>
            <a:pPr marL="0" indent="0">
              <a:buNone/>
            </a:pPr>
            <a:r>
              <a:rPr lang="nl-NL" sz="1200" dirty="0"/>
              <a:t>±15 Goedkoop</a:t>
            </a:r>
          </a:p>
          <a:p>
            <a:pPr marL="0" indent="0">
              <a:buNone/>
            </a:pPr>
            <a:r>
              <a:rPr lang="nl-NL" sz="1200" dirty="0"/>
              <a:t>±10 Middel</a:t>
            </a:r>
          </a:p>
          <a:p>
            <a:pPr marL="0" indent="0">
              <a:buNone/>
            </a:pPr>
            <a:r>
              <a:rPr lang="nl-NL" sz="1200" dirty="0"/>
              <a:t>±10 Duur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3A606AB5-85E1-D644-7BFF-B504FE699A8C}"/>
              </a:ext>
            </a:extLst>
          </p:cNvPr>
          <p:cNvSpPr txBox="1">
            <a:spLocks/>
          </p:cNvSpPr>
          <p:nvPr/>
        </p:nvSpPr>
        <p:spPr>
          <a:xfrm>
            <a:off x="323529" y="1310803"/>
            <a:ext cx="4608511" cy="29842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ebdings" panose="05030102010509060703" pitchFamily="18" charset="2"/>
              <a:buChar char=""/>
              <a:defRPr sz="18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1pPr>
            <a:lvl2pPr marL="538163" indent="-180975" algn="l" defTabSz="914400" rtl="0" eaLnBrk="1" latinLnBrk="0" hangingPunct="1">
              <a:spcBef>
                <a:spcPct val="20000"/>
              </a:spcBef>
              <a:buFont typeface="Arial Narrow" panose="020B0606020202030204" pitchFamily="34" charset="0"/>
              <a:buChar char="-"/>
              <a:defRPr sz="14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2pPr>
            <a:lvl3pPr marL="717550" indent="-1793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100" dirty="0">
                <a:effectLst/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Kleine hofje aan het zuiden goed inzetbaar voor ouderen, starters of grotere vrijstaande woningen</a:t>
            </a:r>
          </a:p>
          <a:p>
            <a:r>
              <a:rPr lang="nl-NL" sz="1100" dirty="0">
                <a:effectLst/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Structuur duidelijk en typologie sluit goed aan bij de bestaande bebouwing van Stokkum</a:t>
            </a:r>
          </a:p>
          <a:p>
            <a:r>
              <a:rPr lang="nl-NL" sz="1100" dirty="0">
                <a:effectLst/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Te geïsoleerd, er wordt een connectie met de rest van het dorp gemist</a:t>
            </a:r>
          </a:p>
          <a:p>
            <a:r>
              <a:rPr lang="nl-NL" sz="1100" dirty="0">
                <a:effectLst/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Meer parkeren op eigen terrein of dichterbij huis</a:t>
            </a:r>
          </a:p>
          <a:p>
            <a:r>
              <a:rPr lang="nl-NL" sz="1100" dirty="0">
                <a:effectLst/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Noordelijke groenstrook gebruiken om woonblok te vergroten/verbreden en de woningen aan de noordkant direct te </a:t>
            </a:r>
            <a:br>
              <a:rPr lang="nl-NL" sz="1100" dirty="0">
                <a:effectLst/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</a:br>
            <a:r>
              <a:rPr lang="nl-NL" sz="1100" dirty="0">
                <a:effectLst/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ontsluiten op de </a:t>
            </a:r>
            <a:r>
              <a:rPr lang="nl-NL" sz="1100" dirty="0" err="1">
                <a:effectLst/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Eltenseweg</a:t>
            </a:r>
            <a:endParaRPr lang="nl-NL" sz="1100" dirty="0">
              <a:effectLst/>
              <a:latin typeface="Futura Std Light" panose="020B0402020204020303" pitchFamily="34" charset="0"/>
              <a:ea typeface="Futura Std Light" panose="020B0402020204020303" pitchFamily="34" charset="0"/>
              <a:cs typeface="Times New Roman" panose="02020603050405020304" pitchFamily="18" charset="0"/>
            </a:endParaRPr>
          </a:p>
          <a:p>
            <a:r>
              <a:rPr lang="nl-NL" sz="1100" dirty="0">
                <a:effectLst/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Voorgevels laten verspringen zodat het niet een te eentonig opzet wordt</a:t>
            </a:r>
          </a:p>
          <a:p>
            <a:r>
              <a:rPr lang="nl-NL" sz="1100" dirty="0">
                <a:effectLst/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Kleine hofje voorzien van een </a:t>
            </a:r>
            <a:r>
              <a:rPr lang="nl-NL" sz="1100" dirty="0" err="1">
                <a:effectLst/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semi-openbare</a:t>
            </a:r>
            <a:r>
              <a:rPr lang="nl-NL" sz="1100" dirty="0">
                <a:effectLst/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 tuin i.p.v. verharding;</a:t>
            </a:r>
          </a:p>
          <a:p>
            <a:r>
              <a:rPr lang="nl-NL" sz="1100" dirty="0">
                <a:effectLst/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Tuinen aan achterzijde niet direct aan elkaar laten grenzen, maar bufferen met openbaar groen</a:t>
            </a:r>
          </a:p>
        </p:txBody>
      </p:sp>
    </p:spTree>
    <p:extLst>
      <p:ext uri="{BB962C8B-B14F-4D97-AF65-F5344CB8AC3E}">
        <p14:creationId xmlns:p14="http://schemas.microsoft.com/office/powerpoint/2010/main" val="272831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aart&#10;&#10;Automatisch gegenereerde beschrijving">
            <a:extLst>
              <a:ext uri="{FF2B5EF4-FFF2-40B4-BE49-F238E27FC236}">
                <a16:creationId xmlns:a16="http://schemas.microsoft.com/office/drawing/2014/main" id="{FE55B663-4312-5B8D-77D9-9D10B1B7FA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1110" y="123460"/>
            <a:ext cx="4176000" cy="4176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D15D54B-7952-459C-95A1-707E28B8F9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40"/>
          <a:stretch/>
        </p:blipFill>
        <p:spPr>
          <a:xfrm>
            <a:off x="7672624" y="121500"/>
            <a:ext cx="1334486" cy="1120440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323530" y="380195"/>
            <a:ext cx="4824534" cy="4320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Groene Park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992EA73-1F35-ABC2-81F9-B2C86CEC48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4662000"/>
            <a:ext cx="1087614" cy="360000"/>
          </a:xfrm>
          <a:prstGeom prst="rect">
            <a:avLst/>
          </a:prstGeom>
        </p:spPr>
      </p:pic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7ECEDD1B-A204-F332-EB65-C9E55A83E100}"/>
              </a:ext>
            </a:extLst>
          </p:cNvPr>
          <p:cNvSpPr txBox="1">
            <a:spLocks/>
          </p:cNvSpPr>
          <p:nvPr/>
        </p:nvSpPr>
        <p:spPr>
          <a:xfrm>
            <a:off x="3592891" y="121500"/>
            <a:ext cx="1440000" cy="11214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ebdings" panose="05030102010509060703" pitchFamily="18" charset="2"/>
              <a:buChar char=""/>
              <a:defRPr sz="18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1pPr>
            <a:lvl2pPr marL="538163" indent="-180975" algn="l" defTabSz="914400" rtl="0" eaLnBrk="1" latinLnBrk="0" hangingPunct="1">
              <a:spcBef>
                <a:spcPct val="20000"/>
              </a:spcBef>
              <a:buFont typeface="Arial Narrow" panose="020B0606020202030204" pitchFamily="34" charset="0"/>
              <a:buChar char="-"/>
              <a:defRPr sz="14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2pPr>
            <a:lvl3pPr marL="717550" indent="-1793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200" b="1" dirty="0"/>
              <a:t>±40 Woningen</a:t>
            </a:r>
          </a:p>
          <a:p>
            <a:pPr marL="0" indent="0">
              <a:buNone/>
            </a:pPr>
            <a:r>
              <a:rPr lang="nl-NL" sz="1200" dirty="0"/>
              <a:t>±20 Goedkoop</a:t>
            </a:r>
          </a:p>
          <a:p>
            <a:pPr marL="0" indent="0">
              <a:buNone/>
            </a:pPr>
            <a:r>
              <a:rPr lang="nl-NL" sz="1200" dirty="0"/>
              <a:t>±10 Middel</a:t>
            </a:r>
          </a:p>
          <a:p>
            <a:pPr marL="0" indent="0">
              <a:buNone/>
            </a:pPr>
            <a:r>
              <a:rPr lang="nl-NL" sz="1200" dirty="0"/>
              <a:t>±10 Duur</a:t>
            </a: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E3BBC741-CA7C-92C0-5BF5-9BC0A8B96F13}"/>
              </a:ext>
            </a:extLst>
          </p:cNvPr>
          <p:cNvSpPr txBox="1">
            <a:spLocks/>
          </p:cNvSpPr>
          <p:nvPr/>
        </p:nvSpPr>
        <p:spPr>
          <a:xfrm>
            <a:off x="323529" y="1310803"/>
            <a:ext cx="4608511" cy="29842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ebdings" panose="05030102010509060703" pitchFamily="18" charset="2"/>
              <a:buChar char=""/>
              <a:defRPr sz="18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1pPr>
            <a:lvl2pPr marL="538163" indent="-180975" algn="l" defTabSz="914400" rtl="0" eaLnBrk="1" latinLnBrk="0" hangingPunct="1">
              <a:spcBef>
                <a:spcPct val="20000"/>
              </a:spcBef>
              <a:buFont typeface="Arial Narrow" panose="020B0606020202030204" pitchFamily="34" charset="0"/>
              <a:buChar char="-"/>
              <a:defRPr sz="14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2pPr>
            <a:lvl3pPr marL="717550" indent="-1793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100" dirty="0">
                <a:effectLst/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Opzet past niet bij Stokkum</a:t>
            </a:r>
          </a:p>
          <a:p>
            <a:r>
              <a:rPr lang="nl-NL" sz="1100" dirty="0"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Gemis van privé ruimte en dichtbij parkeren</a:t>
            </a:r>
          </a:p>
          <a:p>
            <a:r>
              <a:rPr lang="nl-NL" sz="1100" dirty="0"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Gezelligheid (zoals bij het groene hart wordt gemist</a:t>
            </a:r>
          </a:p>
          <a:p>
            <a:r>
              <a:rPr lang="nl-NL" sz="1100" dirty="0"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Te vol en onsamenhangend</a:t>
            </a:r>
          </a:p>
          <a:p>
            <a:r>
              <a:rPr lang="nl-NL" sz="1100" dirty="0"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Sociale controle ontbreekt</a:t>
            </a:r>
          </a:p>
          <a:p>
            <a:r>
              <a:rPr lang="nl-NL" sz="1100" dirty="0"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Autoluw </a:t>
            </a:r>
            <a:r>
              <a:rPr lang="nl-NL" sz="1100" dirty="0" err="1"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binnengebied</a:t>
            </a:r>
            <a:r>
              <a:rPr lang="nl-NL" sz="1100" dirty="0"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 is waardevol</a:t>
            </a:r>
          </a:p>
          <a:p>
            <a:r>
              <a:rPr lang="nl-NL" sz="1100" dirty="0"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Niet alleen maar rug-aan-rug woningen, een enkel rug-aan-</a:t>
            </a:r>
            <a:r>
              <a:rPr lang="nl-NL" sz="1100" dirty="0" err="1"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rugvolume</a:t>
            </a:r>
            <a:r>
              <a:rPr lang="nl-NL" sz="1100" dirty="0"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 zou wel goed kunnen aansluiten bij starters</a:t>
            </a:r>
          </a:p>
          <a:p>
            <a:r>
              <a:rPr lang="nl-NL" sz="1100" dirty="0"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Bereikbaarheid voor ouderen is een aandachtspunt</a:t>
            </a:r>
          </a:p>
          <a:p>
            <a:r>
              <a:rPr lang="nl-NL" sz="1100" dirty="0"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Mogelijk bomen laten wijken voor extra ontsluiting</a:t>
            </a:r>
          </a:p>
          <a:p>
            <a:r>
              <a:rPr lang="nl-NL" sz="1100" dirty="0"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Inzetten op meer samenhang met de </a:t>
            </a:r>
            <a:r>
              <a:rPr lang="nl-NL" sz="1100" dirty="0" err="1"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Eltenseweg</a:t>
            </a:r>
            <a:r>
              <a:rPr lang="nl-NL" sz="1100" dirty="0"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, maak er ook een voorkant aan de weg van</a:t>
            </a:r>
          </a:p>
          <a:p>
            <a:r>
              <a:rPr lang="nl-NL" sz="1100" dirty="0">
                <a:latin typeface="Futura Std Light" panose="020B0402020204020303" pitchFamily="34" charset="0"/>
                <a:ea typeface="Futura Std Light" panose="020B0402020204020303" pitchFamily="34" charset="0"/>
                <a:cs typeface="Times New Roman" panose="02020603050405020304" pitchFamily="18" charset="0"/>
              </a:rPr>
              <a:t>Beheer en handhaafbaarheid van groen en erfgrenzen een aandachtspunt</a:t>
            </a:r>
          </a:p>
          <a:p>
            <a:endParaRPr lang="nl-NL" sz="1100" dirty="0">
              <a:latin typeface="Futura Std Light" panose="020B0402020204020303" pitchFamily="34" charset="0"/>
              <a:ea typeface="Futura Std Light" panose="020B0402020204020303" pitchFamily="34" charset="0"/>
              <a:cs typeface="Times New Roman" panose="02020603050405020304" pitchFamily="18" charset="0"/>
            </a:endParaRPr>
          </a:p>
          <a:p>
            <a:endParaRPr lang="nl-NL" sz="1100" dirty="0">
              <a:effectLst/>
              <a:latin typeface="Futura Std Light" panose="020B0402020204020303" pitchFamily="34" charset="0"/>
              <a:ea typeface="Futura Std Light" panose="020B04020202040203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3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30" y="380195"/>
            <a:ext cx="4824534" cy="4320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Verkeer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992EA73-1F35-ABC2-81F9-B2C86CEC48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4662000"/>
            <a:ext cx="1087614" cy="360000"/>
          </a:xfrm>
          <a:prstGeom prst="rect">
            <a:avLst/>
          </a:prstGeom>
        </p:spPr>
      </p:pic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E3BBC741-CA7C-92C0-5BF5-9BC0A8B96F13}"/>
              </a:ext>
            </a:extLst>
          </p:cNvPr>
          <p:cNvSpPr txBox="1">
            <a:spLocks/>
          </p:cNvSpPr>
          <p:nvPr/>
        </p:nvSpPr>
        <p:spPr>
          <a:xfrm>
            <a:off x="323529" y="987575"/>
            <a:ext cx="4680519" cy="33074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ebdings" panose="05030102010509060703" pitchFamily="18" charset="2"/>
              <a:buChar char=""/>
              <a:defRPr sz="18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1pPr>
            <a:lvl2pPr marL="538163" indent="-180975" algn="l" defTabSz="914400" rtl="0" eaLnBrk="1" latinLnBrk="0" hangingPunct="1">
              <a:spcBef>
                <a:spcPct val="20000"/>
              </a:spcBef>
              <a:buFont typeface="Arial Narrow" panose="020B0606020202030204" pitchFamily="34" charset="0"/>
              <a:buChar char="-"/>
              <a:defRPr sz="14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2pPr>
            <a:lvl3pPr marL="717550" indent="-1793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400" dirty="0">
                <a:effectLst/>
                <a:ea typeface="Futura Std Light" panose="020B0402020204020303" pitchFamily="34" charset="0"/>
                <a:cs typeface="Times New Roman" panose="02020603050405020304" pitchFamily="18" charset="0"/>
              </a:rPr>
              <a:t>Realiseren trottoir zuidzijde </a:t>
            </a:r>
            <a:r>
              <a:rPr lang="nl-NL" sz="1400" dirty="0" err="1">
                <a:effectLst/>
                <a:ea typeface="Futura Std Light" panose="020B0402020204020303" pitchFamily="34" charset="0"/>
                <a:cs typeface="Times New Roman" panose="02020603050405020304" pitchFamily="18" charset="0"/>
              </a:rPr>
              <a:t>Eltenseweg</a:t>
            </a:r>
            <a:r>
              <a:rPr lang="nl-NL" sz="1400" dirty="0">
                <a:effectLst/>
                <a:ea typeface="Futura Std Light" panose="020B0402020204020303" pitchFamily="34" charset="0"/>
                <a:cs typeface="Times New Roman" panose="02020603050405020304" pitchFamily="18" charset="0"/>
              </a:rPr>
              <a:t> (voor ieder scenario)</a:t>
            </a:r>
          </a:p>
          <a:p>
            <a:r>
              <a:rPr lang="nl-NL" sz="1400" dirty="0">
                <a:effectLst/>
                <a:ea typeface="Futura Std Light" panose="020B0402020204020303" pitchFamily="34" charset="0"/>
                <a:cs typeface="Times New Roman" panose="02020603050405020304" pitchFamily="18" charset="0"/>
              </a:rPr>
              <a:t>Voldoende parkeerplaatsen realiseren in plan </a:t>
            </a:r>
            <a:br>
              <a:rPr lang="nl-NL" sz="1400" dirty="0">
                <a:effectLst/>
                <a:ea typeface="Futura Std Light" panose="020B0402020204020303" pitchFamily="34" charset="0"/>
                <a:cs typeface="Times New Roman" panose="02020603050405020304" pitchFamily="18" charset="0"/>
              </a:rPr>
            </a:br>
            <a:r>
              <a:rPr lang="nl-NL" sz="1400" dirty="0">
                <a:effectLst/>
                <a:ea typeface="Futura Std Light" panose="020B0402020204020303" pitchFamily="34" charset="0"/>
                <a:cs typeface="Times New Roman" panose="02020603050405020304" pitchFamily="18" charset="0"/>
              </a:rPr>
              <a:t>(woning voor ouderen = parkeren dicht bij de woning/eigen terrein)</a:t>
            </a:r>
          </a:p>
          <a:p>
            <a:r>
              <a:rPr lang="nl-NL" sz="1400" dirty="0" err="1">
                <a:effectLst/>
                <a:ea typeface="Futura Std Light" panose="020B0402020204020303" pitchFamily="34" charset="0"/>
                <a:cs typeface="Times New Roman" panose="02020603050405020304" pitchFamily="18" charset="0"/>
              </a:rPr>
              <a:t>Snelheidsremmende</a:t>
            </a:r>
            <a:r>
              <a:rPr lang="nl-NL" sz="1400" dirty="0">
                <a:effectLst/>
                <a:ea typeface="Futura Std Light" panose="020B0402020204020303" pitchFamily="34" charset="0"/>
                <a:cs typeface="Times New Roman" panose="02020603050405020304" pitchFamily="18" charset="0"/>
              </a:rPr>
              <a:t> maatregelen toepassen op </a:t>
            </a:r>
            <a:r>
              <a:rPr lang="nl-NL" sz="1400" dirty="0" err="1">
                <a:effectLst/>
                <a:ea typeface="Futura Std Light" panose="020B0402020204020303" pitchFamily="34" charset="0"/>
                <a:cs typeface="Times New Roman" panose="02020603050405020304" pitchFamily="18" charset="0"/>
              </a:rPr>
              <a:t>Eltenseweg</a:t>
            </a:r>
            <a:r>
              <a:rPr lang="nl-NL" sz="1400" dirty="0">
                <a:effectLst/>
                <a:ea typeface="Futura Std Light" panose="020B0402020204020303" pitchFamily="34" charset="0"/>
                <a:cs typeface="Times New Roman" panose="02020603050405020304" pitchFamily="18" charset="0"/>
              </a:rPr>
              <a:t> (kruising met Voorthuizenweg plateau, extra verkeersremmer drempel, versmalling of chicane)</a:t>
            </a:r>
          </a:p>
          <a:p>
            <a:r>
              <a:rPr lang="nl-NL" sz="1400" dirty="0">
                <a:effectLst/>
                <a:ea typeface="Futura Std Light" panose="020B0402020204020303" pitchFamily="34" charset="0"/>
                <a:cs typeface="Times New Roman" panose="02020603050405020304" pitchFamily="18" charset="0"/>
              </a:rPr>
              <a:t>Voldoen aan de eisen voor nood- en hulpdiensten</a:t>
            </a:r>
          </a:p>
          <a:p>
            <a:r>
              <a:rPr lang="nl-NL" sz="1400" dirty="0">
                <a:effectLst/>
                <a:ea typeface="Futura Std Light" panose="020B0402020204020303" pitchFamily="34" charset="0"/>
                <a:cs typeface="Times New Roman" panose="02020603050405020304" pitchFamily="18" charset="0"/>
              </a:rPr>
              <a:t>Verkeersveiligheid </a:t>
            </a:r>
            <a:r>
              <a:rPr lang="nl-NL" sz="1400" dirty="0" err="1">
                <a:effectLst/>
                <a:ea typeface="Futura Std Light" panose="020B0402020204020303" pitchFamily="34" charset="0"/>
                <a:cs typeface="Times New Roman" panose="02020603050405020304" pitchFamily="18" charset="0"/>
              </a:rPr>
              <a:t>zessprong</a:t>
            </a:r>
            <a:r>
              <a:rPr lang="nl-NL" sz="1400" dirty="0">
                <a:effectLst/>
                <a:ea typeface="Futura Std Light" panose="020B0402020204020303" pitchFamily="34" charset="0"/>
                <a:cs typeface="Times New Roman" panose="02020603050405020304" pitchFamily="18" charset="0"/>
              </a:rPr>
              <a:t> verbeteren (zicht vanuit Ooster- en Westerbroekweg. Snelheid vanuit Heuvelstraat) (voor ieder scenario)</a:t>
            </a:r>
          </a:p>
          <a:p>
            <a:r>
              <a:rPr lang="nl-NL" sz="1400" dirty="0">
                <a:effectLst/>
                <a:ea typeface="Futura Std Light" panose="020B0402020204020303" pitchFamily="34" charset="0"/>
                <a:cs typeface="Times New Roman" panose="02020603050405020304" pitchFamily="18" charset="0"/>
              </a:rPr>
              <a:t>Landbouwverkeer op Westerbroekweg in relatie tot </a:t>
            </a:r>
            <a:r>
              <a:rPr lang="nl-NL" sz="1400" dirty="0" err="1">
                <a:effectLst/>
                <a:ea typeface="Futura Std Light" panose="020B0402020204020303" pitchFamily="34" charset="0"/>
                <a:cs typeface="Times New Roman" panose="02020603050405020304" pitchFamily="18" charset="0"/>
              </a:rPr>
              <a:t>zandstuiving</a:t>
            </a:r>
            <a:endParaRPr lang="nl-NL" sz="1400" dirty="0">
              <a:effectLst/>
              <a:ea typeface="Futura Std Light" panose="020B04020202040203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ijdelijke aanduiding voor inhoud 7">
            <a:extLst>
              <a:ext uri="{FF2B5EF4-FFF2-40B4-BE49-F238E27FC236}">
                <a16:creationId xmlns:a16="http://schemas.microsoft.com/office/drawing/2014/main" id="{55269D3A-CEEB-BC3E-3AB9-B5BC8D4AD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7" t="7523" r="3574" b="6155"/>
          <a:stretch/>
        </p:blipFill>
        <p:spPr>
          <a:xfrm>
            <a:off x="4932040" y="0"/>
            <a:ext cx="4211960" cy="4503006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5760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30" y="380195"/>
            <a:ext cx="4824534" cy="4320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Sfeerbeelden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992EA73-1F35-ABC2-81F9-B2C86CEC48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4662000"/>
            <a:ext cx="1087614" cy="360000"/>
          </a:xfrm>
          <a:prstGeom prst="rect">
            <a:avLst/>
          </a:prstGeom>
        </p:spPr>
      </p:pic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E3BBC741-CA7C-92C0-5BF5-9BC0A8B96F13}"/>
              </a:ext>
            </a:extLst>
          </p:cNvPr>
          <p:cNvSpPr txBox="1">
            <a:spLocks/>
          </p:cNvSpPr>
          <p:nvPr/>
        </p:nvSpPr>
        <p:spPr>
          <a:xfrm>
            <a:off x="323529" y="1059583"/>
            <a:ext cx="4608511" cy="32354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ebdings" panose="05030102010509060703" pitchFamily="18" charset="2"/>
              <a:buChar char=""/>
              <a:defRPr sz="18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1pPr>
            <a:lvl2pPr marL="538163" indent="-180975" algn="l" defTabSz="914400" rtl="0" eaLnBrk="1" latinLnBrk="0" hangingPunct="1">
              <a:spcBef>
                <a:spcPct val="20000"/>
              </a:spcBef>
              <a:buFont typeface="Arial Narrow" panose="020B0606020202030204" pitchFamily="34" charset="0"/>
              <a:buChar char="-"/>
              <a:defRPr sz="14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2pPr>
            <a:lvl3pPr marL="717550" indent="-1793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dirty="0">
                <a:effectLst/>
                <a:ea typeface="Futura Std Light" panose="020B0402020204020303" pitchFamily="34" charset="0"/>
                <a:cs typeface="Times New Roman" panose="02020603050405020304" pitchFamily="18" charset="0"/>
              </a:rPr>
              <a:t>Levensloopbestendig</a:t>
            </a:r>
          </a:p>
          <a:p>
            <a:r>
              <a:rPr lang="nl-NL" sz="1600" dirty="0">
                <a:effectLst/>
                <a:ea typeface="Futura Std Light" panose="020B0402020204020303" pitchFamily="34" charset="0"/>
                <a:cs typeface="Times New Roman" panose="02020603050405020304" pitchFamily="18" charset="0"/>
              </a:rPr>
              <a:t>Gericht op alle leefmilieus in de samenleving; jong, familie en oud</a:t>
            </a:r>
          </a:p>
          <a:p>
            <a:r>
              <a:rPr lang="nl-NL" sz="1600" dirty="0">
                <a:effectLst/>
                <a:ea typeface="Futura Std Light" panose="020B0402020204020303" pitchFamily="34" charset="0"/>
                <a:cs typeface="Times New Roman" panose="02020603050405020304" pitchFamily="18" charset="0"/>
              </a:rPr>
              <a:t>Veel groen om in te wonen en naar te kijken/recreëren</a:t>
            </a:r>
          </a:p>
          <a:p>
            <a:r>
              <a:rPr lang="nl-NL" sz="1600" dirty="0">
                <a:effectLst/>
                <a:ea typeface="Futura Std Light" panose="020B0402020204020303" pitchFamily="34" charset="0"/>
                <a:cs typeface="Times New Roman" panose="02020603050405020304" pitchFamily="18" charset="0"/>
              </a:rPr>
              <a:t>Natuurlijke uitstraling en materiaalgebruik</a:t>
            </a:r>
          </a:p>
          <a:p>
            <a:r>
              <a:rPr lang="nl-NL" sz="1600" dirty="0">
                <a:effectLst/>
                <a:ea typeface="Futura Std Light" panose="020B0402020204020303" pitchFamily="34" charset="0"/>
                <a:cs typeface="Times New Roman" panose="02020603050405020304" pitchFamily="18" charset="0"/>
              </a:rPr>
              <a:t>Diversiteit in uitstraling en vormgeving; modern/traditioneel</a:t>
            </a:r>
          </a:p>
          <a:p>
            <a:r>
              <a:rPr lang="nl-NL" sz="1600" dirty="0">
                <a:effectLst/>
                <a:ea typeface="Futura Std Light" panose="020B0402020204020303" pitchFamily="34" charset="0"/>
                <a:cs typeface="Times New Roman" panose="02020603050405020304" pitchFamily="18" charset="0"/>
              </a:rPr>
              <a:t>Voorliefde schuurwoningen en natuurlijke woonomgeving, passend bij Stokkum</a:t>
            </a:r>
          </a:p>
          <a:p>
            <a:r>
              <a:rPr lang="nl-NL" sz="1600" dirty="0">
                <a:effectLst/>
                <a:ea typeface="Futura Std Light" panose="020B0402020204020303" pitchFamily="34" charset="0"/>
                <a:cs typeface="Times New Roman" panose="02020603050405020304" pitchFamily="18" charset="0"/>
              </a:rPr>
              <a:t>Zeker geen hoogbouw</a:t>
            </a:r>
          </a:p>
        </p:txBody>
      </p:sp>
      <p:pic>
        <p:nvPicPr>
          <p:cNvPr id="2" name="Tijdelijke aanduiding voor inhoud 7">
            <a:extLst>
              <a:ext uri="{FF2B5EF4-FFF2-40B4-BE49-F238E27FC236}">
                <a16:creationId xmlns:a16="http://schemas.microsoft.com/office/drawing/2014/main" id="{E2F1C8A3-6DC7-9B72-C551-EBA192E66B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" r="29599"/>
          <a:stretch/>
        </p:blipFill>
        <p:spPr>
          <a:xfrm>
            <a:off x="4932040" y="0"/>
            <a:ext cx="4211960" cy="4503006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86432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67A77D-1C5C-72CC-3E7B-0C2EB7C0AEA5}"/>
              </a:ext>
            </a:extLst>
          </p:cNvPr>
          <p:cNvSpPr txBox="1">
            <a:spLocks/>
          </p:cNvSpPr>
          <p:nvPr/>
        </p:nvSpPr>
        <p:spPr>
          <a:xfrm>
            <a:off x="323530" y="380195"/>
            <a:ext cx="8568950" cy="4320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Resultaat 3</a:t>
            </a:r>
            <a:r>
              <a:rPr lang="nl-NL" baseline="30000" dirty="0"/>
              <a:t>e</a:t>
            </a:r>
            <a:r>
              <a:rPr lang="nl-NL" dirty="0"/>
              <a:t> bijeenkomst </a:t>
            </a:r>
            <a:r>
              <a:rPr lang="nl-NL" dirty="0">
                <a:sym typeface="Wingdings" panose="05000000000000000000" pitchFamily="2" charset="2"/>
              </a:rPr>
              <a:t> Advies specialisten / onderzoeken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A70F341-63AD-A869-C229-AC748C7CF5E9}"/>
              </a:ext>
            </a:extLst>
          </p:cNvPr>
          <p:cNvSpPr txBox="1">
            <a:spLocks/>
          </p:cNvSpPr>
          <p:nvPr/>
        </p:nvSpPr>
        <p:spPr>
          <a:xfrm>
            <a:off x="323528" y="915565"/>
            <a:ext cx="7776864" cy="27363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ebdings" panose="05030102010509060703" pitchFamily="18" charset="2"/>
              <a:buChar char=""/>
              <a:defRPr sz="18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1pPr>
            <a:lvl2pPr marL="538163" indent="-180975" algn="l" defTabSz="914400" rtl="0" eaLnBrk="1" latinLnBrk="0" hangingPunct="1">
              <a:spcBef>
                <a:spcPct val="20000"/>
              </a:spcBef>
              <a:buFont typeface="Arial Narrow" panose="020B0606020202030204" pitchFamily="34" charset="0"/>
              <a:buChar char="-"/>
              <a:defRPr sz="14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2pPr>
            <a:lvl3pPr marL="717550" indent="-1793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dirty="0">
                <a:ea typeface="Calibri" panose="020F0502020204030204" pitchFamily="34" charset="0"/>
                <a:cs typeface="Times New Roman" panose="02020603050405020304" pitchFamily="18" charset="0"/>
              </a:rPr>
              <a:t>Bomen zijn in goede tot zeer goede staat</a:t>
            </a:r>
          </a:p>
          <a:p>
            <a:r>
              <a:rPr lang="nl-NL" sz="1600" dirty="0">
                <a:ea typeface="Calibri" panose="020F0502020204030204" pitchFamily="34" charset="0"/>
                <a:cs typeface="Times New Roman" panose="02020603050405020304" pitchFamily="18" charset="0"/>
              </a:rPr>
              <a:t>Bomen zijn ecologisch en cultuurhistorisch waardevol en dienen behouden te blijven</a:t>
            </a:r>
          </a:p>
          <a:p>
            <a:r>
              <a:rPr lang="nl-NL" sz="1600" dirty="0">
                <a:ea typeface="Calibri" panose="020F0502020204030204" pitchFamily="34" charset="0"/>
                <a:cs typeface="Times New Roman" panose="02020603050405020304" pitchFamily="18" charset="0"/>
              </a:rPr>
              <a:t>Behoud en versterken van bufferzone tussen houtwal en percelen om natuur de ruimte te geven</a:t>
            </a:r>
          </a:p>
          <a:p>
            <a:r>
              <a:rPr lang="nl-NL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 GHG bevindt zich tussen circa 3,1 –4,2 m onder het maaiveld</a:t>
            </a:r>
          </a:p>
          <a:p>
            <a:r>
              <a:rPr lang="nl-NL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 doorlatendheid is goed, let wel op grindlaag in zuiden van het gebied</a:t>
            </a:r>
          </a:p>
          <a:p>
            <a:r>
              <a:rPr lang="nl-NL" sz="1600" dirty="0">
                <a:ea typeface="Calibri" panose="020F0502020204030204" pitchFamily="34" charset="0"/>
                <a:cs typeface="Times New Roman" panose="02020603050405020304" pitchFamily="18" charset="0"/>
              </a:rPr>
              <a:t>Breng water naar de plek waar je het wilt hebben</a:t>
            </a:r>
            <a:endParaRPr lang="nl-NL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600" dirty="0">
                <a:ea typeface="Calibri" panose="020F0502020204030204" pitchFamily="34" charset="0"/>
                <a:cs typeface="Times New Roman" panose="02020603050405020304" pitchFamily="18" charset="0"/>
              </a:rPr>
              <a:t>Respecteer geurhindercirkel</a:t>
            </a:r>
            <a:endParaRPr lang="nl-NL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0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A88C2C-C8D3-D743-CDAE-0E79BFB1F68E}"/>
              </a:ext>
            </a:extLst>
          </p:cNvPr>
          <p:cNvSpPr txBox="1">
            <a:spLocks/>
          </p:cNvSpPr>
          <p:nvPr/>
        </p:nvSpPr>
        <p:spPr>
          <a:xfrm>
            <a:off x="323530" y="380195"/>
            <a:ext cx="4248471" cy="4320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Resultaat 3</a:t>
            </a:r>
            <a:r>
              <a:rPr lang="nl-NL" baseline="30000" dirty="0"/>
              <a:t>e</a:t>
            </a:r>
            <a:r>
              <a:rPr lang="nl-NL" dirty="0"/>
              <a:t> bijeenkomst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6C2BC4B-8560-541F-1A77-63989A56605C}"/>
              </a:ext>
            </a:extLst>
          </p:cNvPr>
          <p:cNvSpPr txBox="1">
            <a:spLocks/>
          </p:cNvSpPr>
          <p:nvPr/>
        </p:nvSpPr>
        <p:spPr>
          <a:xfrm>
            <a:off x="323528" y="915566"/>
            <a:ext cx="8424936" cy="302433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ebdings" panose="05030102010509060703" pitchFamily="18" charset="2"/>
              <a:buChar char=""/>
              <a:defRPr sz="18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1pPr>
            <a:lvl2pPr marL="538163" indent="-180975" algn="l" defTabSz="914400" rtl="0" eaLnBrk="1" latinLnBrk="0" hangingPunct="1">
              <a:spcBef>
                <a:spcPct val="20000"/>
              </a:spcBef>
              <a:buFont typeface="Arial Narrow" panose="020B0606020202030204" pitchFamily="34" charset="0"/>
              <a:buChar char="-"/>
              <a:defRPr sz="14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2pPr>
            <a:lvl3pPr marL="717550" indent="-1793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dirty="0">
                <a:ea typeface="Calibri" panose="020F0502020204030204" pitchFamily="34" charset="0"/>
                <a:cs typeface="Times New Roman" panose="02020603050405020304" pitchFamily="18" charset="0"/>
              </a:rPr>
              <a:t>Voorkeurscenario voor Groene Hart (sociale cohesie)</a:t>
            </a:r>
          </a:p>
          <a:p>
            <a:r>
              <a:rPr lang="nl-NL" sz="1600" dirty="0">
                <a:ea typeface="Calibri" panose="020F0502020204030204" pitchFamily="34" charset="0"/>
                <a:cs typeface="Times New Roman" panose="02020603050405020304" pitchFamily="18" charset="0"/>
              </a:rPr>
              <a:t>De Groene Rand heeft een ecologische meerwaarde</a:t>
            </a:r>
          </a:p>
          <a:p>
            <a:r>
              <a:rPr lang="nl-NL" sz="1600" dirty="0">
                <a:ea typeface="Calibri" panose="020F0502020204030204" pitchFamily="34" charset="0"/>
                <a:cs typeface="Times New Roman" panose="02020603050405020304" pitchFamily="18" charset="0"/>
              </a:rPr>
              <a:t>Voorkom een rommelzone bij achtererfgrenzen aan buitenzijde</a:t>
            </a:r>
          </a:p>
          <a:p>
            <a:r>
              <a:rPr lang="nl-NL" sz="1600" dirty="0">
                <a:ea typeface="Calibri" panose="020F0502020204030204" pitchFamily="34" charset="0"/>
                <a:cs typeface="Times New Roman" panose="02020603050405020304" pitchFamily="18" charset="0"/>
              </a:rPr>
              <a:t>Traditionele opvatting wonen (woningtypes, achtertuin en dichtbij parkeren)</a:t>
            </a:r>
          </a:p>
          <a:p>
            <a:r>
              <a:rPr lang="nl-NL" sz="1600" dirty="0">
                <a:ea typeface="Calibri" panose="020F0502020204030204" pitchFamily="34" charset="0"/>
                <a:cs typeface="Times New Roman" panose="02020603050405020304" pitchFamily="18" charset="0"/>
              </a:rPr>
              <a:t>Een enkel rug-aan-rug type kan antwoord geven op goedkope woningen</a:t>
            </a:r>
          </a:p>
          <a:p>
            <a:r>
              <a:rPr lang="nl-NL" sz="1600" dirty="0">
                <a:effectLst/>
                <a:ea typeface="Futura Std Light" panose="020B0402020204020303" pitchFamily="34" charset="0"/>
                <a:cs typeface="Times New Roman" panose="02020603050405020304" pitchFamily="18" charset="0"/>
              </a:rPr>
              <a:t>Veel groen om in te wonen en naar te kijken/recreëren</a:t>
            </a:r>
          </a:p>
          <a:p>
            <a:r>
              <a:rPr lang="nl-NL" sz="1600" dirty="0">
                <a:effectLst/>
                <a:ea typeface="Futura Std Light" panose="020B0402020204020303" pitchFamily="34" charset="0"/>
                <a:cs typeface="Times New Roman" panose="02020603050405020304" pitchFamily="18" charset="0"/>
              </a:rPr>
              <a:t>Natuurlijke uitstraling en materiaalgebruik</a:t>
            </a:r>
          </a:p>
          <a:p>
            <a:r>
              <a:rPr lang="nl-NL" sz="1600" dirty="0">
                <a:effectLst/>
                <a:ea typeface="Futura Std Light" panose="020B0402020204020303" pitchFamily="34" charset="0"/>
                <a:cs typeface="Times New Roman" panose="02020603050405020304" pitchFamily="18" charset="0"/>
              </a:rPr>
              <a:t>Diversiteit in uitstraling en vormgeving; modern/traditioneel</a:t>
            </a:r>
            <a:endParaRPr lang="nl-NL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600" dirty="0">
                <a:ea typeface="Calibri" panose="020F0502020204030204" pitchFamily="34" charset="0"/>
                <a:cs typeface="Times New Roman" panose="02020603050405020304" pitchFamily="18" charset="0"/>
              </a:rPr>
              <a:t>Geclusterd parkeren mogelijk mits ook dichtbij parkeren mogelijk is</a:t>
            </a:r>
          </a:p>
          <a:p>
            <a:r>
              <a:rPr lang="nl-NL" sz="1600" dirty="0">
                <a:ea typeface="Calibri" panose="020F0502020204030204" pitchFamily="34" charset="0"/>
                <a:cs typeface="Times New Roman" panose="02020603050405020304" pitchFamily="18" charset="0"/>
              </a:rPr>
              <a:t>Let op manoeuvreerruimte hulpdiensten</a:t>
            </a:r>
          </a:p>
          <a:p>
            <a:r>
              <a:rPr lang="nl-NL" sz="1600" dirty="0">
                <a:ea typeface="Calibri" panose="020F0502020204030204" pitchFamily="34" charset="0"/>
                <a:cs typeface="Times New Roman" panose="02020603050405020304" pitchFamily="18" charset="0"/>
              </a:rPr>
              <a:t>Pak </a:t>
            </a:r>
            <a:r>
              <a:rPr lang="nl-NL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Eltenseweg</a:t>
            </a:r>
            <a:r>
              <a:rPr lang="nl-NL" sz="1600" dirty="0">
                <a:ea typeface="Calibri" panose="020F0502020204030204" pitchFamily="34" charset="0"/>
                <a:cs typeface="Times New Roman" panose="02020603050405020304" pitchFamily="18" charset="0"/>
              </a:rPr>
              <a:t> en 6-sprong aan (veiligheid/snelheid)</a:t>
            </a:r>
          </a:p>
        </p:txBody>
      </p:sp>
    </p:spTree>
    <p:extLst>
      <p:ext uri="{BB962C8B-B14F-4D97-AF65-F5344CB8AC3E}">
        <p14:creationId xmlns:p14="http://schemas.microsoft.com/office/powerpoint/2010/main" val="282238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E7D4326-AFAC-0B0C-7CB3-39AF97B707AC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4482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CB2796C1-B507-12D0-1607-32602315A8DB}"/>
              </a:ext>
            </a:extLst>
          </p:cNvPr>
          <p:cNvSpPr txBox="1">
            <a:spLocks/>
          </p:cNvSpPr>
          <p:nvPr/>
        </p:nvSpPr>
        <p:spPr>
          <a:xfrm>
            <a:off x="1601670" y="1592929"/>
            <a:ext cx="5940659" cy="12961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pPr algn="ctr"/>
            <a:r>
              <a:rPr lang="nl-NL" sz="3600" dirty="0"/>
              <a:t>Toelichting</a:t>
            </a:r>
          </a:p>
          <a:p>
            <a:pPr algn="ctr"/>
            <a:r>
              <a:rPr lang="nl-NL" sz="3600" dirty="0"/>
              <a:t>stedenbouwkundig ontwerp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4C2A9F5-4A65-5640-FC8E-4442570CF5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4662000"/>
            <a:ext cx="108761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7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idx="4294967295"/>
          </p:nvPr>
        </p:nvSpPr>
        <p:spPr>
          <a:xfrm>
            <a:off x="251842" y="379413"/>
            <a:ext cx="4248150" cy="433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Toelichting gemeente  </a:t>
            </a:r>
          </a:p>
        </p:txBody>
      </p:sp>
      <p:sp>
        <p:nvSpPr>
          <p:cNvPr id="8" name="Tijdelijke aanduiding voor tekst 2"/>
          <p:cNvSpPr>
            <a:spLocks noGrp="1"/>
          </p:cNvSpPr>
          <p:nvPr>
            <p:ph type="body" sz="quarter" idx="4294967295"/>
          </p:nvPr>
        </p:nvSpPr>
        <p:spPr>
          <a:xfrm>
            <a:off x="251842" y="1131590"/>
            <a:ext cx="4680198" cy="3240360"/>
          </a:xfrm>
          <a:prstGeom prst="rect">
            <a:avLst/>
          </a:prstGeom>
        </p:spPr>
        <p:txBody>
          <a:bodyPr/>
          <a:lstStyle>
            <a:lvl1pPr marL="342900" indent="-342900">
              <a:buFont typeface="Webdings" panose="05030102010509060703" pitchFamily="18" charset="2"/>
              <a:buChar char=""/>
              <a:defRPr sz="1800">
                <a:solidFill>
                  <a:srgbClr val="777777"/>
                </a:solidFill>
                <a:latin typeface="Futura Std Medium" pitchFamily="34" charset="0"/>
              </a:defRPr>
            </a:lvl1pPr>
            <a:lvl2pPr marL="538163" indent="-180975">
              <a:buFont typeface="Arial Narrow" panose="020B0606020202030204" pitchFamily="34" charset="0"/>
              <a:buChar char="-"/>
              <a:defRPr sz="1400">
                <a:solidFill>
                  <a:srgbClr val="777777"/>
                </a:solidFill>
                <a:latin typeface="Futura Std Medium" pitchFamily="34" charset="0"/>
              </a:defRPr>
            </a:lvl2pPr>
            <a:lvl3pPr marL="717550" indent="-179388">
              <a:buFont typeface="Arial" panose="020B0604020202020204" pitchFamily="34" charset="0"/>
              <a:buChar char="•"/>
              <a:defRPr sz="1200">
                <a:solidFill>
                  <a:srgbClr val="777777"/>
                </a:solidFill>
                <a:latin typeface="Futura Std Medium" pitchFamily="34" charset="0"/>
              </a:defRPr>
            </a:lvl3pPr>
          </a:lstStyle>
          <a:p>
            <a:pPr lvl="0"/>
            <a:r>
              <a:rPr lang="nl-NL" dirty="0"/>
              <a:t>19.00 u opening en welkomstwoord</a:t>
            </a:r>
          </a:p>
          <a:p>
            <a:r>
              <a:rPr lang="nl-NL" dirty="0"/>
              <a:t>19.05 u toelichting doel 4</a:t>
            </a:r>
            <a:r>
              <a:rPr lang="nl-NL" baseline="30000" dirty="0"/>
              <a:t>e</a:t>
            </a:r>
            <a:r>
              <a:rPr lang="nl-NL" dirty="0"/>
              <a:t> sessie</a:t>
            </a:r>
          </a:p>
          <a:p>
            <a:pPr lvl="0"/>
            <a:r>
              <a:rPr lang="nl-NL" dirty="0"/>
              <a:t>19.10 u terugkoppeling 3 ontwerpsessies</a:t>
            </a:r>
          </a:p>
          <a:p>
            <a:pPr lvl="0"/>
            <a:r>
              <a:rPr lang="nl-NL" dirty="0"/>
              <a:t>19.30 u toelichting ontwerp</a:t>
            </a:r>
          </a:p>
          <a:p>
            <a:pPr lvl="0"/>
            <a:r>
              <a:rPr lang="nl-NL" dirty="0"/>
              <a:t>20.00 u vragen en gesprek over ontwerp</a:t>
            </a:r>
          </a:p>
          <a:p>
            <a:pPr lvl="0"/>
            <a:r>
              <a:rPr lang="nl-NL" dirty="0"/>
              <a:t>20.45 u planning vervolgproces</a:t>
            </a:r>
          </a:p>
          <a:p>
            <a:pPr lvl="0"/>
            <a:r>
              <a:rPr lang="nl-NL" dirty="0"/>
              <a:t>21.00 u einde bijeenkomst &amp; nazit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30CEBD3-40EF-2B83-C188-841C6A6B1F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4662000"/>
            <a:ext cx="1087614" cy="360000"/>
          </a:xfrm>
          <a:prstGeom prst="rect">
            <a:avLst/>
          </a:prstGeom>
        </p:spPr>
      </p:pic>
      <p:pic>
        <p:nvPicPr>
          <p:cNvPr id="3" name="Afbeelding 2" descr="Afbeelding met gras, buiten, lucht, boom&#10;&#10;Automatisch gegenereerde beschrijving">
            <a:extLst>
              <a:ext uri="{FF2B5EF4-FFF2-40B4-BE49-F238E27FC236}">
                <a16:creationId xmlns:a16="http://schemas.microsoft.com/office/drawing/2014/main" id="{68C653B3-FA3A-CD0D-6DFC-B67E286E08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000"/>
                    </a14:imgEffect>
                    <a14:imgEffect>
                      <a14:saturation sat="1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1184" y="-1"/>
            <a:ext cx="4355857" cy="44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AD6A3C2-0358-C798-C407-107BDFAB65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0" b="10200"/>
          <a:stretch/>
        </p:blipFill>
        <p:spPr>
          <a:xfrm>
            <a:off x="0" y="-1"/>
            <a:ext cx="9144000" cy="5143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992EA73-1F35-ABC2-81F9-B2C86CEC48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4662000"/>
            <a:ext cx="1087614" cy="360000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323530" y="380195"/>
            <a:ext cx="3024334" cy="4320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Stedenbouwkundig ontwerp</a:t>
            </a:r>
          </a:p>
        </p:txBody>
      </p:sp>
    </p:spTree>
    <p:extLst>
      <p:ext uri="{BB962C8B-B14F-4D97-AF65-F5344CB8AC3E}">
        <p14:creationId xmlns:p14="http://schemas.microsoft.com/office/powerpoint/2010/main" val="122078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39C45FF-0518-134D-02FB-2AF8EE7340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0" b="10200"/>
          <a:stretch/>
        </p:blipFill>
        <p:spPr>
          <a:xfrm>
            <a:off x="0" y="-1"/>
            <a:ext cx="9144000" cy="5143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992EA73-1F35-ABC2-81F9-B2C86CEC48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4662000"/>
            <a:ext cx="1087614" cy="360000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251520" y="4409952"/>
            <a:ext cx="3024334" cy="4320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Biodiversiteit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2D3A72F-B07C-3D58-0C3F-6FF8121A7119}"/>
              </a:ext>
            </a:extLst>
          </p:cNvPr>
          <p:cNvSpPr txBox="1"/>
          <p:nvPr/>
        </p:nvSpPr>
        <p:spPr>
          <a:xfrm>
            <a:off x="421169" y="1029965"/>
            <a:ext cx="22066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‘‘De Groene Rand heeft een ecologische meerwaarde’’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402BA4B-113F-5609-41CF-489AE0CC3AC6}"/>
              </a:ext>
            </a:extLst>
          </p:cNvPr>
          <p:cNvSpPr txBox="1"/>
          <p:nvPr/>
        </p:nvSpPr>
        <p:spPr>
          <a:xfrm>
            <a:off x="6030999" y="1491630"/>
            <a:ext cx="3082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‘‘Behoud bestaande bomen’’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7F16CD2-5B5B-F3E5-DDAE-42BA0EA217AA}"/>
              </a:ext>
            </a:extLst>
          </p:cNvPr>
          <p:cNvSpPr txBox="1"/>
          <p:nvPr/>
        </p:nvSpPr>
        <p:spPr>
          <a:xfrm>
            <a:off x="5004048" y="267494"/>
            <a:ext cx="30243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‘‘Veel groen om in te wonen en naar te kijken/recreëren’’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5E884A9-EE80-6273-F762-7CA08F0EE977}"/>
              </a:ext>
            </a:extLst>
          </p:cNvPr>
          <p:cNvSpPr txBox="1"/>
          <p:nvPr/>
        </p:nvSpPr>
        <p:spPr>
          <a:xfrm>
            <a:off x="-108521" y="3199193"/>
            <a:ext cx="37444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‘‘Voorkom een rommelzone bij achtererfgrenzen aan buitenzijde’’</a:t>
            </a:r>
          </a:p>
        </p:txBody>
      </p:sp>
    </p:spTree>
    <p:extLst>
      <p:ext uri="{BB962C8B-B14F-4D97-AF65-F5344CB8AC3E}">
        <p14:creationId xmlns:p14="http://schemas.microsoft.com/office/powerpoint/2010/main" val="95425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39C45FF-0518-134D-02FB-2AF8EE7340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0" b="10200"/>
          <a:stretch/>
        </p:blipFill>
        <p:spPr>
          <a:xfrm>
            <a:off x="0" y="-1"/>
            <a:ext cx="9144000" cy="5143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992EA73-1F35-ABC2-81F9-B2C86CEC48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4662000"/>
            <a:ext cx="1087614" cy="360000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251520" y="4409952"/>
            <a:ext cx="3024334" cy="4320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Water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5E884A9-EE80-6273-F762-7CA08F0EE977}"/>
              </a:ext>
            </a:extLst>
          </p:cNvPr>
          <p:cNvSpPr txBox="1"/>
          <p:nvPr/>
        </p:nvSpPr>
        <p:spPr>
          <a:xfrm>
            <a:off x="227445" y="951071"/>
            <a:ext cx="28855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‘‘Breng water naar de plek waar je het wilt hebben’’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13C74B1-C322-C7A1-B156-21444A8917CE}"/>
              </a:ext>
            </a:extLst>
          </p:cNvPr>
          <p:cNvSpPr txBox="1"/>
          <p:nvPr/>
        </p:nvSpPr>
        <p:spPr>
          <a:xfrm>
            <a:off x="5724129" y="483518"/>
            <a:ext cx="27363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‘‘Beperken van verhard oppervlak’’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D65F957-C5C8-DC79-9D68-7B523BDFC57C}"/>
              </a:ext>
            </a:extLst>
          </p:cNvPr>
          <p:cNvSpPr txBox="1"/>
          <p:nvPr/>
        </p:nvSpPr>
        <p:spPr>
          <a:xfrm>
            <a:off x="467544" y="3546098"/>
            <a:ext cx="2885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‘‘</a:t>
            </a:r>
            <a:r>
              <a:rPr lang="nl-NL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Klimaatadaptief</a:t>
            </a:r>
            <a:r>
              <a:rPr lang="nl-N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’’</a:t>
            </a:r>
          </a:p>
        </p:txBody>
      </p:sp>
    </p:spTree>
    <p:extLst>
      <p:ext uri="{BB962C8B-B14F-4D97-AF65-F5344CB8AC3E}">
        <p14:creationId xmlns:p14="http://schemas.microsoft.com/office/powerpoint/2010/main" val="317177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40C51A0C-63B9-3684-8A2D-FDA5E7C286D0}"/>
              </a:ext>
            </a:extLst>
          </p:cNvPr>
          <p:cNvSpPr/>
          <p:nvPr/>
        </p:nvSpPr>
        <p:spPr>
          <a:xfrm>
            <a:off x="0" y="3363838"/>
            <a:ext cx="9144000" cy="1779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Afbeelding met boom, buitenshuis, schermopname, Fotopapier&#10;&#10;Automatisch gegenereerde beschrijving">
            <a:extLst>
              <a:ext uri="{FF2B5EF4-FFF2-40B4-BE49-F238E27FC236}">
                <a16:creationId xmlns:a16="http://schemas.microsoft.com/office/drawing/2014/main" id="{B4052E08-8C13-FA39-FBB0-3F9C650903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9" t="22400" r="18825" b="17401"/>
          <a:stretch/>
        </p:blipFill>
        <p:spPr>
          <a:xfrm>
            <a:off x="1547664" y="728359"/>
            <a:ext cx="6182286" cy="4219656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80E423B6-4311-FB27-40E4-8C0938AFC7EA}"/>
              </a:ext>
            </a:extLst>
          </p:cNvPr>
          <p:cNvSpPr/>
          <p:nvPr/>
        </p:nvSpPr>
        <p:spPr>
          <a:xfrm>
            <a:off x="2909134" y="95394"/>
            <a:ext cx="3167849" cy="2476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CE076DBA-60FA-1116-0A43-BF39ECECDF06}"/>
              </a:ext>
            </a:extLst>
          </p:cNvPr>
          <p:cNvSpPr/>
          <p:nvPr/>
        </p:nvSpPr>
        <p:spPr>
          <a:xfrm>
            <a:off x="226760" y="181262"/>
            <a:ext cx="2492841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CCEB72D-7DD9-7424-8D66-36AABD3EB223}"/>
              </a:ext>
            </a:extLst>
          </p:cNvPr>
          <p:cNvSpPr/>
          <p:nvPr/>
        </p:nvSpPr>
        <p:spPr>
          <a:xfrm>
            <a:off x="6399640" y="95394"/>
            <a:ext cx="2509376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78BAF79-278A-A4CE-611B-6598A8836A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81" b="22937"/>
          <a:stretch/>
        </p:blipFill>
        <p:spPr>
          <a:xfrm>
            <a:off x="6416174" y="195484"/>
            <a:ext cx="2492842" cy="2449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ECE642E-6544-E159-70EE-302109FB1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5816" y="387841"/>
            <a:ext cx="3167850" cy="2111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6A87ECB-0D5F-342E-0DFA-5DFD9686FF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0" b="11390"/>
          <a:stretch/>
        </p:blipFill>
        <p:spPr>
          <a:xfrm>
            <a:off x="201958" y="242357"/>
            <a:ext cx="2509376" cy="2449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F770C59E-1602-A7AA-1C58-1C5DD2304D28}"/>
              </a:ext>
            </a:extLst>
          </p:cNvPr>
          <p:cNvCxnSpPr>
            <a:cxnSpLocks/>
          </p:cNvCxnSpPr>
          <p:nvPr/>
        </p:nvCxnSpPr>
        <p:spPr>
          <a:xfrm flipH="1" flipV="1">
            <a:off x="2555776" y="2645043"/>
            <a:ext cx="2304256" cy="1870923"/>
          </a:xfrm>
          <a:prstGeom prst="line">
            <a:avLst/>
          </a:prstGeom>
          <a:ln>
            <a:headEnd type="oval" w="sm" len="sm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70EF9251-F486-F06B-1E4D-B8DE43006451}"/>
              </a:ext>
            </a:extLst>
          </p:cNvPr>
          <p:cNvCxnSpPr>
            <a:cxnSpLocks/>
          </p:cNvCxnSpPr>
          <p:nvPr/>
        </p:nvCxnSpPr>
        <p:spPr>
          <a:xfrm flipH="1" flipV="1">
            <a:off x="5292080" y="2449558"/>
            <a:ext cx="1008112" cy="2066408"/>
          </a:xfrm>
          <a:prstGeom prst="line">
            <a:avLst/>
          </a:prstGeom>
          <a:ln>
            <a:headEnd type="oval" w="sm" len="sm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B588BD24-68E4-8867-8E00-B6D420E31763}"/>
              </a:ext>
            </a:extLst>
          </p:cNvPr>
          <p:cNvCxnSpPr>
            <a:cxnSpLocks/>
          </p:cNvCxnSpPr>
          <p:nvPr/>
        </p:nvCxnSpPr>
        <p:spPr>
          <a:xfrm flipV="1">
            <a:off x="7236296" y="2254073"/>
            <a:ext cx="493654" cy="2261893"/>
          </a:xfrm>
          <a:prstGeom prst="line">
            <a:avLst/>
          </a:prstGeom>
          <a:ln>
            <a:headEnd type="oval" w="sm" len="sm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itel 1">
            <a:extLst>
              <a:ext uri="{FF2B5EF4-FFF2-40B4-BE49-F238E27FC236}">
                <a16:creationId xmlns:a16="http://schemas.microsoft.com/office/drawing/2014/main" id="{B7282C89-302C-E29B-3A60-B9CF228C8ECD}"/>
              </a:ext>
            </a:extLst>
          </p:cNvPr>
          <p:cNvSpPr txBox="1">
            <a:spLocks/>
          </p:cNvSpPr>
          <p:nvPr/>
        </p:nvSpPr>
        <p:spPr>
          <a:xfrm>
            <a:off x="223361" y="3617109"/>
            <a:ext cx="1196696" cy="12653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pPr algn="ctr"/>
            <a:r>
              <a:rPr lang="nl-NL" dirty="0"/>
              <a:t>Het groene </a:t>
            </a:r>
          </a:p>
          <a:p>
            <a:pPr algn="ctr"/>
            <a:r>
              <a:rPr lang="nl-NL" dirty="0"/>
              <a:t>randje</a:t>
            </a:r>
          </a:p>
        </p:txBody>
      </p:sp>
    </p:spTree>
    <p:extLst>
      <p:ext uri="{BB962C8B-B14F-4D97-AF65-F5344CB8AC3E}">
        <p14:creationId xmlns:p14="http://schemas.microsoft.com/office/powerpoint/2010/main" val="117742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7A5F4EC-26F7-C0D5-75A3-81CD90306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0" b="10200"/>
          <a:stretch/>
        </p:blipFill>
        <p:spPr>
          <a:xfrm>
            <a:off x="0" y="-1"/>
            <a:ext cx="9144000" cy="5143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9A91A78-DFED-4816-CFE9-608258CE5146}"/>
              </a:ext>
            </a:extLst>
          </p:cNvPr>
          <p:cNvSpPr txBox="1">
            <a:spLocks/>
          </p:cNvSpPr>
          <p:nvPr/>
        </p:nvSpPr>
        <p:spPr>
          <a:xfrm>
            <a:off x="251520" y="4409952"/>
            <a:ext cx="3024334" cy="4320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Sociaal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DBF922C-0E76-4701-AF4C-7A45AD5D88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95486"/>
            <a:ext cx="3203203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FC0D9510-B42D-9974-D01B-F549F1EE9F8F}"/>
              </a:ext>
            </a:extLst>
          </p:cNvPr>
          <p:cNvCxnSpPr>
            <a:cxnSpLocks/>
          </p:cNvCxnSpPr>
          <p:nvPr/>
        </p:nvCxnSpPr>
        <p:spPr>
          <a:xfrm flipH="1" flipV="1">
            <a:off x="3059832" y="1696619"/>
            <a:ext cx="1728192" cy="1379187"/>
          </a:xfrm>
          <a:prstGeom prst="line">
            <a:avLst/>
          </a:prstGeom>
          <a:ln>
            <a:headEnd type="oval" w="sm" len="sm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CC27003-A4B2-FFF4-FE94-03B705A35E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5" b="14695"/>
          <a:stretch/>
        </p:blipFill>
        <p:spPr>
          <a:xfrm>
            <a:off x="6372200" y="267494"/>
            <a:ext cx="2620981" cy="1429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7B6A6435-EE25-3D9D-AEC3-EB5A345F6536}"/>
              </a:ext>
            </a:extLst>
          </p:cNvPr>
          <p:cNvCxnSpPr>
            <a:cxnSpLocks/>
          </p:cNvCxnSpPr>
          <p:nvPr/>
        </p:nvCxnSpPr>
        <p:spPr>
          <a:xfrm flipV="1">
            <a:off x="7380312" y="1563638"/>
            <a:ext cx="302378" cy="1296144"/>
          </a:xfrm>
          <a:prstGeom prst="line">
            <a:avLst/>
          </a:prstGeom>
          <a:ln>
            <a:headEnd type="oval" w="sm" len="sm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E3FF0FDD-5048-6BB7-211F-298FFEF9EEA7}"/>
              </a:ext>
            </a:extLst>
          </p:cNvPr>
          <p:cNvSpPr txBox="1"/>
          <p:nvPr/>
        </p:nvSpPr>
        <p:spPr>
          <a:xfrm>
            <a:off x="37801" y="3180164"/>
            <a:ext cx="32403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‘‘Een mooie open en groene ontmoetingsplek met veilige speelruimte’’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9BDB7A2C-E15E-FAAB-69F7-33442E267536}"/>
              </a:ext>
            </a:extLst>
          </p:cNvPr>
          <p:cNvSpPr txBox="1"/>
          <p:nvPr/>
        </p:nvSpPr>
        <p:spPr>
          <a:xfrm>
            <a:off x="6602570" y="4150996"/>
            <a:ext cx="2160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‘‘Sociale cohesie’’</a:t>
            </a:r>
          </a:p>
        </p:txBody>
      </p:sp>
    </p:spTree>
    <p:extLst>
      <p:ext uri="{BB962C8B-B14F-4D97-AF65-F5344CB8AC3E}">
        <p14:creationId xmlns:p14="http://schemas.microsoft.com/office/powerpoint/2010/main" val="193222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E5D95CD-D304-6DE3-2E3B-CECF8FA0A4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0" b="10200"/>
          <a:stretch/>
        </p:blipFill>
        <p:spPr>
          <a:xfrm>
            <a:off x="0" y="-1"/>
            <a:ext cx="9144000" cy="5143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992EA73-1F35-ABC2-81F9-B2C86CEC48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4662000"/>
            <a:ext cx="1087614" cy="360000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251520" y="4409952"/>
            <a:ext cx="3024334" cy="4320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Mobiliteit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8EC197C-72EA-3EE4-B47A-8F6AFBF19FCD}"/>
              </a:ext>
            </a:extLst>
          </p:cNvPr>
          <p:cNvSpPr txBox="1"/>
          <p:nvPr/>
        </p:nvSpPr>
        <p:spPr>
          <a:xfrm>
            <a:off x="552139" y="3222933"/>
            <a:ext cx="24230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‘‘Parkeren voor de deur </a:t>
            </a:r>
          </a:p>
          <a:p>
            <a:pPr algn="ctr"/>
            <a:r>
              <a:rPr lang="nl-N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op eigen terrein’’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D75A2A1-5E8B-1717-E9E0-0C85CC72B852}"/>
              </a:ext>
            </a:extLst>
          </p:cNvPr>
          <p:cNvSpPr txBox="1"/>
          <p:nvPr/>
        </p:nvSpPr>
        <p:spPr>
          <a:xfrm>
            <a:off x="6195684" y="3894171"/>
            <a:ext cx="2946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‘‘Pak </a:t>
            </a:r>
            <a:r>
              <a:rPr lang="nl-NL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Eltenseweg</a:t>
            </a:r>
            <a:r>
              <a:rPr lang="nl-N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6-sprong aan (veiligheid/snelheid)’’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BEEF7EC-4C36-C1E3-EE9D-362094CC004F}"/>
              </a:ext>
            </a:extLst>
          </p:cNvPr>
          <p:cNvSpPr txBox="1"/>
          <p:nvPr/>
        </p:nvSpPr>
        <p:spPr>
          <a:xfrm>
            <a:off x="227445" y="951071"/>
            <a:ext cx="28855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‘‘Voldoen aan de eisen voor nood- en hulpdiensten’’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2AF374F-2143-C894-9A59-2DF03C3D52B5}"/>
              </a:ext>
            </a:extLst>
          </p:cNvPr>
          <p:cNvSpPr txBox="1"/>
          <p:nvPr/>
        </p:nvSpPr>
        <p:spPr>
          <a:xfrm>
            <a:off x="5508104" y="292362"/>
            <a:ext cx="28524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‘‘Een voet-/fietsverbinding aan de achterzijde, tussen tuinen en houtwal’’</a:t>
            </a:r>
          </a:p>
        </p:txBody>
      </p:sp>
    </p:spTree>
    <p:extLst>
      <p:ext uri="{BB962C8B-B14F-4D97-AF65-F5344CB8AC3E}">
        <p14:creationId xmlns:p14="http://schemas.microsoft.com/office/powerpoint/2010/main" val="364736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69FFFB3E-F847-E976-0F5A-30F0BFDFA5FA}"/>
              </a:ext>
            </a:extLst>
          </p:cNvPr>
          <p:cNvSpPr/>
          <p:nvPr/>
        </p:nvSpPr>
        <p:spPr>
          <a:xfrm>
            <a:off x="0" y="3363838"/>
            <a:ext cx="9144000" cy="1779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992EA73-1F35-ABC2-81F9-B2C86CEC48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4662000"/>
            <a:ext cx="1087614" cy="360000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251520" y="4409952"/>
            <a:ext cx="3024334" cy="4320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Mobiliteit (concept)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1DCF805-37CC-3287-1E11-A514040C2D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0" b="7350"/>
          <a:stretch/>
        </p:blipFill>
        <p:spPr>
          <a:xfrm>
            <a:off x="683568" y="143586"/>
            <a:ext cx="8064896" cy="43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3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7CE95D3-6922-58B0-044B-3A5ADE8AA1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0" b="1020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992EA73-1F35-ABC2-81F9-B2C86CEC48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4662000"/>
            <a:ext cx="1087614" cy="36000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641D79B4-06FE-3FC5-ED8F-97D55CC674B3}"/>
              </a:ext>
            </a:extLst>
          </p:cNvPr>
          <p:cNvSpPr txBox="1">
            <a:spLocks/>
          </p:cNvSpPr>
          <p:nvPr/>
        </p:nvSpPr>
        <p:spPr>
          <a:xfrm>
            <a:off x="251520" y="4409952"/>
            <a:ext cx="3024334" cy="4320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Woningaanbod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FF011A1-44DA-4E8C-7916-C5D6A97C42CF}"/>
              </a:ext>
            </a:extLst>
          </p:cNvPr>
          <p:cNvSpPr txBox="1"/>
          <p:nvPr/>
        </p:nvSpPr>
        <p:spPr>
          <a:xfrm>
            <a:off x="179512" y="195486"/>
            <a:ext cx="220336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200" b="0" dirty="0">
                <a:solidFill>
                  <a:srgbClr val="E24070"/>
                </a:solidFill>
                <a:latin typeface="Futura Std Medium" pitchFamily="34" charset="0"/>
              </a:rPr>
              <a:t>Vrijstaand 		7 </a:t>
            </a:r>
          </a:p>
          <a:p>
            <a:r>
              <a:rPr lang="nl-NL" sz="1200" b="0" dirty="0">
                <a:solidFill>
                  <a:srgbClr val="4879BD"/>
                </a:solidFill>
                <a:latin typeface="Futura Std Medium" pitchFamily="34" charset="0"/>
              </a:rPr>
              <a:t>Tweekapper 		8</a:t>
            </a:r>
          </a:p>
          <a:p>
            <a:r>
              <a:rPr lang="nl-NL" sz="1200" b="0" dirty="0">
                <a:solidFill>
                  <a:srgbClr val="AC65A9"/>
                </a:solidFill>
                <a:latin typeface="Futura Std Medium" pitchFamily="34" charset="0"/>
              </a:rPr>
              <a:t>Rij 		19</a:t>
            </a:r>
          </a:p>
          <a:p>
            <a:r>
              <a:rPr lang="nl-NL" sz="1200" b="0" u="sng" dirty="0">
                <a:solidFill>
                  <a:srgbClr val="EFA451"/>
                </a:solidFill>
                <a:latin typeface="Futura Std Medium" pitchFamily="34" charset="0"/>
              </a:rPr>
              <a:t>Rug-aan-rug 		</a:t>
            </a:r>
            <a:r>
              <a:rPr lang="nl-NL" sz="1200" u="sng" dirty="0">
                <a:solidFill>
                  <a:srgbClr val="EFA451"/>
                </a:solidFill>
                <a:latin typeface="Futura Std Medium" pitchFamily="34" charset="0"/>
              </a:rPr>
              <a:t>12</a:t>
            </a:r>
            <a:endParaRPr lang="nl-NL" sz="1200" b="0" u="sng" dirty="0">
              <a:solidFill>
                <a:srgbClr val="EFA451"/>
              </a:solidFill>
              <a:latin typeface="Futura Std Medium" pitchFamily="34" charset="0"/>
            </a:endParaRPr>
          </a:p>
          <a:p>
            <a:r>
              <a:rPr lang="nl-NL" sz="1200" b="1" dirty="0">
                <a:latin typeface="Futura Std Medium" pitchFamily="34" charset="0"/>
              </a:rPr>
              <a:t>Totaal 		46</a:t>
            </a:r>
          </a:p>
          <a:p>
            <a:r>
              <a:rPr lang="nl-NL" sz="1200" dirty="0">
                <a:latin typeface="Futura Std Medium" pitchFamily="34" charset="0"/>
              </a:rPr>
              <a:t>inclusief meeloopinitiatief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C85B456-CD86-31FF-FD70-AC560B893C73}"/>
              </a:ext>
            </a:extLst>
          </p:cNvPr>
          <p:cNvSpPr txBox="1"/>
          <p:nvPr/>
        </p:nvSpPr>
        <p:spPr>
          <a:xfrm>
            <a:off x="6584519" y="1560974"/>
            <a:ext cx="24230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‘‘Parkeren voor de deur </a:t>
            </a:r>
          </a:p>
          <a:p>
            <a:pPr algn="ctr"/>
            <a:r>
              <a:rPr lang="nl-N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op eigen terrein’’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0CE094B-087F-0F98-7AFB-7121C52DB4FB}"/>
              </a:ext>
            </a:extLst>
          </p:cNvPr>
          <p:cNvSpPr txBox="1"/>
          <p:nvPr/>
        </p:nvSpPr>
        <p:spPr>
          <a:xfrm>
            <a:off x="268569" y="2995265"/>
            <a:ext cx="28855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‘‘Een enkel rug-aan-rug type kan antwoord geven op goedkope woningen’’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60D080F-D370-E69C-D72B-7FFCA98A5743}"/>
              </a:ext>
            </a:extLst>
          </p:cNvPr>
          <p:cNvSpPr txBox="1"/>
          <p:nvPr/>
        </p:nvSpPr>
        <p:spPr>
          <a:xfrm>
            <a:off x="4038713" y="255408"/>
            <a:ext cx="48965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‘‘Traditionele opvatting wonen </a:t>
            </a:r>
          </a:p>
          <a:p>
            <a:pPr algn="ctr"/>
            <a:r>
              <a:rPr lang="nl-N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(woningtypes, achtertuin en dichtbij parkeren)’’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501992D-A45C-FA5B-CEF9-0A474460E2E0}"/>
              </a:ext>
            </a:extLst>
          </p:cNvPr>
          <p:cNvSpPr txBox="1"/>
          <p:nvPr/>
        </p:nvSpPr>
        <p:spPr>
          <a:xfrm>
            <a:off x="5508104" y="3918595"/>
            <a:ext cx="3628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‘‘mix aan woningen </a:t>
            </a:r>
          </a:p>
          <a:p>
            <a:pPr algn="ctr"/>
            <a:r>
              <a:rPr lang="nl-N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(betaalbaar en voor doorstromers)’’</a:t>
            </a:r>
          </a:p>
        </p:txBody>
      </p:sp>
    </p:spTree>
    <p:extLst>
      <p:ext uri="{BB962C8B-B14F-4D97-AF65-F5344CB8AC3E}">
        <p14:creationId xmlns:p14="http://schemas.microsoft.com/office/powerpoint/2010/main" val="103516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Afbeelding 68">
            <a:extLst>
              <a:ext uri="{FF2B5EF4-FFF2-40B4-BE49-F238E27FC236}">
                <a16:creationId xmlns:a16="http://schemas.microsoft.com/office/drawing/2014/main" id="{2B6B3B1F-F79A-0E28-B8E6-D94968C246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1" b="10221"/>
          <a:stretch/>
        </p:blipFill>
        <p:spPr>
          <a:xfrm>
            <a:off x="2208021" y="1244697"/>
            <a:ext cx="4787060" cy="2692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Rechthoek 36">
            <a:extLst>
              <a:ext uri="{FF2B5EF4-FFF2-40B4-BE49-F238E27FC236}">
                <a16:creationId xmlns:a16="http://schemas.microsoft.com/office/drawing/2014/main" id="{C64ED8F4-0063-A79B-12E4-9FF968108FEF}"/>
              </a:ext>
            </a:extLst>
          </p:cNvPr>
          <p:cNvSpPr/>
          <p:nvPr/>
        </p:nvSpPr>
        <p:spPr>
          <a:xfrm>
            <a:off x="0" y="4353239"/>
            <a:ext cx="9144000" cy="790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992EA73-1F35-ABC2-81F9-B2C86CEC48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4662000"/>
            <a:ext cx="1087614" cy="360000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136503" y="4020263"/>
            <a:ext cx="3521657" cy="4320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Groen,  natuurvriendelijk en levensloopbestendig</a:t>
            </a:r>
          </a:p>
        </p:txBody>
      </p:sp>
      <p:pic>
        <p:nvPicPr>
          <p:cNvPr id="55" name="Afbeelding 54">
            <a:extLst>
              <a:ext uri="{FF2B5EF4-FFF2-40B4-BE49-F238E27FC236}">
                <a16:creationId xmlns:a16="http://schemas.microsoft.com/office/drawing/2014/main" id="{463F9AAB-F2E2-ECCB-82F8-44CC0C2F44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81" b="28362"/>
          <a:stretch/>
        </p:blipFill>
        <p:spPr>
          <a:xfrm>
            <a:off x="6750638" y="1606531"/>
            <a:ext cx="1912543" cy="1747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Afbeelding 56">
            <a:extLst>
              <a:ext uri="{FF2B5EF4-FFF2-40B4-BE49-F238E27FC236}">
                <a16:creationId xmlns:a16="http://schemas.microsoft.com/office/drawing/2014/main" id="{D3443597-585C-7AD6-B8E4-8F6186EA2D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3557" y="76119"/>
            <a:ext cx="1964121" cy="1471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" name="Afbeelding 57">
            <a:extLst>
              <a:ext uri="{FF2B5EF4-FFF2-40B4-BE49-F238E27FC236}">
                <a16:creationId xmlns:a16="http://schemas.microsoft.com/office/drawing/2014/main" id="{1F651506-2CDC-990C-ED0C-962861BB26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65" y="2208838"/>
            <a:ext cx="2796009" cy="1571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Afbeelding 59">
            <a:extLst>
              <a:ext uri="{FF2B5EF4-FFF2-40B4-BE49-F238E27FC236}">
                <a16:creationId xmlns:a16="http://schemas.microsoft.com/office/drawing/2014/main" id="{D941D036-6270-85B9-233A-B02D64B09F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5" b="14695"/>
          <a:stretch/>
        </p:blipFill>
        <p:spPr>
          <a:xfrm>
            <a:off x="6389938" y="3418478"/>
            <a:ext cx="2280590" cy="1243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6" name="Afbeelding 75">
            <a:extLst>
              <a:ext uri="{FF2B5EF4-FFF2-40B4-BE49-F238E27FC236}">
                <a16:creationId xmlns:a16="http://schemas.microsoft.com/office/drawing/2014/main" id="{E3B9CD8A-8645-5863-8186-722B6BD248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5273" y="120438"/>
            <a:ext cx="2223172" cy="1482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" name="Afbeelding 76">
            <a:extLst>
              <a:ext uri="{FF2B5EF4-FFF2-40B4-BE49-F238E27FC236}">
                <a16:creationId xmlns:a16="http://schemas.microsoft.com/office/drawing/2014/main" id="{8F755239-47D3-4978-1AF9-E77E6226A3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1935" y="3644578"/>
            <a:ext cx="2336778" cy="1314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1" name="Rechte verbindingslijn 80">
            <a:extLst>
              <a:ext uri="{FF2B5EF4-FFF2-40B4-BE49-F238E27FC236}">
                <a16:creationId xmlns:a16="http://schemas.microsoft.com/office/drawing/2014/main" id="{01280F6A-9263-04E1-FC58-50632477F411}"/>
              </a:ext>
            </a:extLst>
          </p:cNvPr>
          <p:cNvCxnSpPr>
            <a:cxnSpLocks/>
          </p:cNvCxnSpPr>
          <p:nvPr/>
        </p:nvCxnSpPr>
        <p:spPr>
          <a:xfrm flipV="1">
            <a:off x="4613357" y="1415577"/>
            <a:ext cx="0" cy="686017"/>
          </a:xfrm>
          <a:prstGeom prst="line">
            <a:avLst/>
          </a:prstGeom>
          <a:ln>
            <a:headEnd type="oval" w="sm" len="sm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4574F8CC-10C2-B06D-29C9-72071DFD32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r="36769"/>
          <a:stretch/>
        </p:blipFill>
        <p:spPr>
          <a:xfrm>
            <a:off x="504154" y="190682"/>
            <a:ext cx="2328457" cy="1866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B429D568-016A-4815-949D-03B120B1315D}"/>
              </a:ext>
            </a:extLst>
          </p:cNvPr>
          <p:cNvCxnSpPr>
            <a:cxnSpLocks/>
          </p:cNvCxnSpPr>
          <p:nvPr/>
        </p:nvCxnSpPr>
        <p:spPr>
          <a:xfrm flipV="1">
            <a:off x="4850647" y="1484633"/>
            <a:ext cx="1387781" cy="1233923"/>
          </a:xfrm>
          <a:prstGeom prst="line">
            <a:avLst/>
          </a:prstGeom>
          <a:ln>
            <a:headEnd type="oval" w="sm" len="sm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4C2B7175-D4B7-CCA1-291C-F5277E61577E}"/>
              </a:ext>
            </a:extLst>
          </p:cNvPr>
          <p:cNvCxnSpPr>
            <a:cxnSpLocks/>
          </p:cNvCxnSpPr>
          <p:nvPr/>
        </p:nvCxnSpPr>
        <p:spPr>
          <a:xfrm>
            <a:off x="6073557" y="2763208"/>
            <a:ext cx="834172" cy="836718"/>
          </a:xfrm>
          <a:prstGeom prst="line">
            <a:avLst/>
          </a:prstGeom>
          <a:ln>
            <a:headEnd type="oval" w="sm" len="sm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59E37036-E86F-84CA-DF6A-23436368BA72}"/>
              </a:ext>
            </a:extLst>
          </p:cNvPr>
          <p:cNvCxnSpPr>
            <a:cxnSpLocks/>
          </p:cNvCxnSpPr>
          <p:nvPr/>
        </p:nvCxnSpPr>
        <p:spPr>
          <a:xfrm flipV="1">
            <a:off x="5452867" y="1893389"/>
            <a:ext cx="1584176" cy="552949"/>
          </a:xfrm>
          <a:prstGeom prst="line">
            <a:avLst/>
          </a:prstGeom>
          <a:ln>
            <a:headEnd type="oval" w="sm" len="sm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52247208-899A-6E18-4807-1A368CAEC008}"/>
              </a:ext>
            </a:extLst>
          </p:cNvPr>
          <p:cNvCxnSpPr>
            <a:cxnSpLocks/>
          </p:cNvCxnSpPr>
          <p:nvPr/>
        </p:nvCxnSpPr>
        <p:spPr>
          <a:xfrm>
            <a:off x="5004048" y="3147814"/>
            <a:ext cx="0" cy="872449"/>
          </a:xfrm>
          <a:prstGeom prst="line">
            <a:avLst/>
          </a:prstGeom>
          <a:ln>
            <a:headEnd type="oval" w="sm" len="sm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D2B54580-FA97-90AE-F6B2-69FCE711B044}"/>
              </a:ext>
            </a:extLst>
          </p:cNvPr>
          <p:cNvCxnSpPr>
            <a:cxnSpLocks/>
          </p:cNvCxnSpPr>
          <p:nvPr/>
        </p:nvCxnSpPr>
        <p:spPr>
          <a:xfrm flipH="1">
            <a:off x="2596124" y="2839579"/>
            <a:ext cx="2116270" cy="431818"/>
          </a:xfrm>
          <a:prstGeom prst="line">
            <a:avLst/>
          </a:prstGeom>
          <a:ln>
            <a:headEnd type="oval" w="sm" len="sm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C84F5EF3-83AC-DD6C-ED39-016D820CD716}"/>
              </a:ext>
            </a:extLst>
          </p:cNvPr>
          <p:cNvCxnSpPr>
            <a:cxnSpLocks/>
          </p:cNvCxnSpPr>
          <p:nvPr/>
        </p:nvCxnSpPr>
        <p:spPr>
          <a:xfrm flipH="1" flipV="1">
            <a:off x="2563674" y="1822504"/>
            <a:ext cx="1742313" cy="637429"/>
          </a:xfrm>
          <a:prstGeom prst="line">
            <a:avLst/>
          </a:prstGeom>
          <a:ln>
            <a:headEnd type="oval" w="sm" len="sm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99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9981EE2-B1FE-E160-5310-7560D149E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0" b="10200"/>
          <a:stretch/>
        </p:blipFill>
        <p:spPr>
          <a:xfrm>
            <a:off x="0" y="-1"/>
            <a:ext cx="9144000" cy="5143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CB2796C1-B507-12D0-1607-32602315A8DB}"/>
              </a:ext>
            </a:extLst>
          </p:cNvPr>
          <p:cNvSpPr txBox="1">
            <a:spLocks/>
          </p:cNvSpPr>
          <p:nvPr/>
        </p:nvSpPr>
        <p:spPr>
          <a:xfrm>
            <a:off x="1148059" y="1592928"/>
            <a:ext cx="6847881" cy="1296144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pPr algn="ctr"/>
            <a:r>
              <a:rPr lang="nl-NL" sz="3600" dirty="0"/>
              <a:t>Vraag en antwoord</a:t>
            </a:r>
          </a:p>
          <a:p>
            <a:pPr algn="ctr"/>
            <a:r>
              <a:rPr lang="nl-NL" sz="3600" dirty="0"/>
              <a:t>stedenbouwkundig plan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DF80978-D901-D39E-AD97-9B7146A147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4662000"/>
            <a:ext cx="108761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9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A0FBFA7-C26A-5DF1-C3D7-BE12B31361EC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4482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CB2796C1-B507-12D0-1607-32602315A8DB}"/>
              </a:ext>
            </a:extLst>
          </p:cNvPr>
          <p:cNvSpPr txBox="1">
            <a:spLocks/>
          </p:cNvSpPr>
          <p:nvPr/>
        </p:nvSpPr>
        <p:spPr>
          <a:xfrm>
            <a:off x="1691866" y="1592929"/>
            <a:ext cx="5760267" cy="12961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pPr algn="ctr"/>
            <a:r>
              <a:rPr lang="nl-NL" sz="3600" dirty="0"/>
              <a:t>Doel van deze</a:t>
            </a:r>
          </a:p>
          <a:p>
            <a:pPr algn="ctr"/>
            <a:r>
              <a:rPr lang="nl-NL" sz="3600" dirty="0"/>
              <a:t>4</a:t>
            </a:r>
            <a:r>
              <a:rPr lang="nl-NL" sz="3600" baseline="30000" dirty="0"/>
              <a:t>e</a:t>
            </a:r>
            <a:r>
              <a:rPr lang="nl-NL" sz="3600" dirty="0"/>
              <a:t> participatiebijeenkomst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62592F4-0C7F-2E8E-5279-3E6877F5CB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4662000"/>
            <a:ext cx="108761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5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30" y="380195"/>
            <a:ext cx="4824534" cy="4320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Planning vervolgproces</a:t>
            </a:r>
          </a:p>
        </p:txBody>
      </p:sp>
      <p:sp>
        <p:nvSpPr>
          <p:cNvPr id="5" name="Tijdelijke aanduiding voor tekst 2"/>
          <p:cNvSpPr txBox="1">
            <a:spLocks/>
          </p:cNvSpPr>
          <p:nvPr/>
        </p:nvSpPr>
        <p:spPr>
          <a:xfrm>
            <a:off x="323530" y="915565"/>
            <a:ext cx="8568950" cy="33843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ebdings" panose="05030102010509060703" pitchFamily="18" charset="2"/>
              <a:buChar char=""/>
              <a:defRPr sz="18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1pPr>
            <a:lvl2pPr marL="538163" indent="-180975" algn="l" defTabSz="914400" rtl="0" eaLnBrk="1" latinLnBrk="0" hangingPunct="1">
              <a:spcBef>
                <a:spcPct val="20000"/>
              </a:spcBef>
              <a:buFont typeface="Arial Narrow" panose="020B0606020202030204" pitchFamily="34" charset="0"/>
              <a:buChar char="-"/>
              <a:defRPr sz="14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2pPr>
            <a:lvl3pPr marL="717550" indent="-1793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Q3 2023: Behandeling participatie en stedenbouwkundig ontwerp door Gemeenteraad</a:t>
            </a:r>
          </a:p>
          <a:p>
            <a:r>
              <a:rPr lang="nl-NL" dirty="0"/>
              <a:t>Q3 &amp; Q4 2023: Bestemmingsplan opstellen</a:t>
            </a:r>
          </a:p>
          <a:p>
            <a:pPr lvl="1"/>
            <a:r>
              <a:rPr lang="nl-NL" dirty="0"/>
              <a:t>Flexibel</a:t>
            </a:r>
          </a:p>
          <a:p>
            <a:pPr lvl="1"/>
            <a:r>
              <a:rPr lang="nl-NL" dirty="0"/>
              <a:t>ontwerp stedenbouwkundig plan </a:t>
            </a:r>
          </a:p>
          <a:p>
            <a:pPr lvl="1"/>
            <a:r>
              <a:rPr lang="nl-NL" dirty="0"/>
              <a:t>(beeld)kwaliteitsplan </a:t>
            </a:r>
          </a:p>
          <a:p>
            <a:r>
              <a:rPr lang="nl-NL" dirty="0"/>
              <a:t>Q3/Q4 2023: Sessie jongeren</a:t>
            </a:r>
          </a:p>
          <a:p>
            <a:pPr lvl="1"/>
            <a:r>
              <a:rPr lang="nl-NL" dirty="0"/>
              <a:t>Betaalbaarheid</a:t>
            </a:r>
          </a:p>
          <a:p>
            <a:pPr lvl="1"/>
            <a:r>
              <a:rPr lang="nl-NL" dirty="0"/>
              <a:t>Kansen</a:t>
            </a:r>
          </a:p>
          <a:p>
            <a:r>
              <a:rPr lang="nl-NL" dirty="0"/>
              <a:t>In 2024 bestemmingsplan onherroepelijk om schop in de grond in 2025. Realisatie in fases, ambitie om voor 2030 alles gerealiseerd te hebben</a:t>
            </a:r>
          </a:p>
          <a:p>
            <a:r>
              <a:rPr lang="nl-NL" dirty="0"/>
              <a:t>Verkoop nog niet bekend (huur, sociaal, koop, vrije sector….)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992EA73-1F35-ABC2-81F9-B2C86CEC48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4662000"/>
            <a:ext cx="108761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2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323528" y="380195"/>
            <a:ext cx="8448260" cy="4320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Afsluiting</a:t>
            </a:r>
          </a:p>
          <a:p>
            <a:endParaRPr lang="nl-NL" dirty="0"/>
          </a:p>
        </p:txBody>
      </p:sp>
      <p:sp>
        <p:nvSpPr>
          <p:cNvPr id="6" name="Tijdelijke aanduiding voor tekst 3"/>
          <p:cNvSpPr txBox="1">
            <a:spLocks/>
          </p:cNvSpPr>
          <p:nvPr/>
        </p:nvSpPr>
        <p:spPr>
          <a:xfrm>
            <a:off x="323528" y="915568"/>
            <a:ext cx="4608512" cy="223224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ebdings" panose="05030102010509060703" pitchFamily="18" charset="2"/>
              <a:buChar char=""/>
              <a:tabLst/>
              <a:defRPr lang="nl-NL" sz="1800" b="0" kern="1200" dirty="0" smtClean="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1pPr>
            <a:lvl2pPr marL="357188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Narrow" panose="020B0606020202030204" pitchFamily="34" charset="0"/>
              <a:buNone/>
              <a:tabLst/>
              <a:defRPr lang="nl-NL" sz="1400" b="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Later nog vragen of opmerkingen?</a:t>
            </a:r>
            <a:endParaRPr lang="nl-NL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nl-NL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t.boersma@montferland.info</a:t>
            </a:r>
            <a:endParaRPr lang="nl-NL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Wij zijn benieuwd naar uw mening (evaluatie):</a:t>
            </a:r>
          </a:p>
          <a:p>
            <a:pPr marL="0" indent="0">
              <a:buNone/>
            </a:pPr>
            <a:r>
              <a:rPr lang="nl-NL" dirty="0">
                <a:hlinkClick r:id="rId5"/>
              </a:rPr>
              <a:t>www.montferland.info/woningbouw-stokkum</a:t>
            </a: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D9DDFF8-A5CA-745B-B79F-FAADC7BF706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4662000"/>
            <a:ext cx="1087614" cy="360000"/>
          </a:xfrm>
          <a:prstGeom prst="rect">
            <a:avLst/>
          </a:prstGeom>
        </p:spPr>
      </p:pic>
      <p:pic>
        <p:nvPicPr>
          <p:cNvPr id="2" name="Afbeelding 1" descr="Afbeelding met gras, boom, buiten, lucht&#10;&#10;Automatisch gegenereerde beschrijving">
            <a:extLst>
              <a:ext uri="{FF2B5EF4-FFF2-40B4-BE49-F238E27FC236}">
                <a16:creationId xmlns:a16="http://schemas.microsoft.com/office/drawing/2014/main" id="{BD4FD952-AB15-796D-5AC8-29014C5820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1"/>
          <a:stretch/>
        </p:blipFill>
        <p:spPr>
          <a:xfrm>
            <a:off x="4860032" y="3135"/>
            <a:ext cx="4283968" cy="44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1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A659DA3-6848-E753-F666-A4F698D7EA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0" b="10200"/>
          <a:stretch/>
        </p:blipFill>
        <p:spPr>
          <a:xfrm>
            <a:off x="0" y="-1"/>
            <a:ext cx="9144000" cy="5143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28018E2-8A2C-5561-5500-045A68C469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4662000"/>
            <a:ext cx="1087614" cy="360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8D87DF36-8895-6FED-AC89-7765952AB810}"/>
              </a:ext>
            </a:extLst>
          </p:cNvPr>
          <p:cNvSpPr/>
          <p:nvPr/>
        </p:nvSpPr>
        <p:spPr>
          <a:xfrm>
            <a:off x="251520" y="3807278"/>
            <a:ext cx="2736304" cy="11880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E08B8F3-E6E5-4E06-0099-C5427483E44A}"/>
              </a:ext>
            </a:extLst>
          </p:cNvPr>
          <p:cNvSpPr txBox="1">
            <a:spLocks/>
          </p:cNvSpPr>
          <p:nvPr/>
        </p:nvSpPr>
        <p:spPr>
          <a:xfrm>
            <a:off x="395536" y="3807278"/>
            <a:ext cx="2376264" cy="4320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Bedankt voor uw bijdrage </a:t>
            </a:r>
            <a:br>
              <a:rPr lang="nl-NL" dirty="0"/>
            </a:br>
            <a:r>
              <a:rPr lang="nl-NL" dirty="0"/>
              <a:t>en tot ziens </a:t>
            </a:r>
          </a:p>
        </p:txBody>
      </p:sp>
    </p:spTree>
    <p:extLst>
      <p:ext uri="{BB962C8B-B14F-4D97-AF65-F5344CB8AC3E}">
        <p14:creationId xmlns:p14="http://schemas.microsoft.com/office/powerpoint/2010/main" val="338794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idx="4294967295"/>
          </p:nvPr>
        </p:nvSpPr>
        <p:spPr>
          <a:xfrm>
            <a:off x="251842" y="379413"/>
            <a:ext cx="4248150" cy="433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Doel van deze bijeenkomst</a:t>
            </a:r>
          </a:p>
        </p:txBody>
      </p:sp>
      <p:sp>
        <p:nvSpPr>
          <p:cNvPr id="8" name="Tijdelijke aanduiding voor tekst 2"/>
          <p:cNvSpPr>
            <a:spLocks noGrp="1"/>
          </p:cNvSpPr>
          <p:nvPr>
            <p:ph type="body" sz="quarter" idx="4294967295"/>
          </p:nvPr>
        </p:nvSpPr>
        <p:spPr>
          <a:xfrm>
            <a:off x="251842" y="1131590"/>
            <a:ext cx="4539342" cy="3240360"/>
          </a:xfrm>
          <a:prstGeom prst="rect">
            <a:avLst/>
          </a:prstGeom>
        </p:spPr>
        <p:txBody>
          <a:bodyPr/>
          <a:lstStyle>
            <a:lvl1pPr marL="342900" indent="-342900">
              <a:buFont typeface="Webdings" panose="05030102010509060703" pitchFamily="18" charset="2"/>
              <a:buChar char=""/>
              <a:defRPr sz="1800">
                <a:solidFill>
                  <a:srgbClr val="777777"/>
                </a:solidFill>
                <a:latin typeface="Futura Std Medium" pitchFamily="34" charset="0"/>
              </a:defRPr>
            </a:lvl1pPr>
            <a:lvl2pPr marL="538163" indent="-180975">
              <a:buFont typeface="Arial Narrow" panose="020B0606020202030204" pitchFamily="34" charset="0"/>
              <a:buChar char="-"/>
              <a:defRPr sz="1400">
                <a:solidFill>
                  <a:srgbClr val="777777"/>
                </a:solidFill>
                <a:latin typeface="Futura Std Medium" pitchFamily="34" charset="0"/>
              </a:defRPr>
            </a:lvl2pPr>
            <a:lvl3pPr marL="717550" indent="-179388">
              <a:buFont typeface="Arial" panose="020B0604020202020204" pitchFamily="34" charset="0"/>
              <a:buChar char="•"/>
              <a:defRPr sz="1200">
                <a:solidFill>
                  <a:srgbClr val="777777"/>
                </a:solidFill>
                <a:latin typeface="Futura Std Medium" pitchFamily="34" charset="0"/>
              </a:defRPr>
            </a:lvl3pPr>
          </a:lstStyle>
          <a:p>
            <a:pPr lvl="0"/>
            <a:r>
              <a:rPr lang="nl-NL" dirty="0"/>
              <a:t>Presentatie stedenbouwkundig ontwerp</a:t>
            </a:r>
          </a:p>
          <a:p>
            <a:pPr lvl="1"/>
            <a:r>
              <a:rPr lang="nl-NL" dirty="0"/>
              <a:t>Uitkomst van participatie, gebiedsanalyses en ontwikkelkaders</a:t>
            </a:r>
          </a:p>
          <a:p>
            <a:pPr lvl="1"/>
            <a:r>
              <a:rPr lang="nl-NL" dirty="0"/>
              <a:t>Ontwerp is gereed op hoofdlijnen</a:t>
            </a:r>
          </a:p>
          <a:p>
            <a:pPr lvl="0"/>
            <a:endParaRPr lang="nl-NL" dirty="0"/>
          </a:p>
          <a:p>
            <a:pPr lvl="0"/>
            <a:r>
              <a:rPr lang="nl-NL" dirty="0"/>
              <a:t>Beantwoorden van vragen en gesprek over het ontwerp</a:t>
            </a:r>
          </a:p>
          <a:p>
            <a:pPr lvl="0"/>
            <a:r>
              <a:rPr lang="nl-NL" dirty="0"/>
              <a:t>én over het vervolgproces van verdere ontwikkeling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30CEBD3-40EF-2B83-C188-841C6A6B1F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4662000"/>
            <a:ext cx="1087614" cy="360000"/>
          </a:xfrm>
          <a:prstGeom prst="rect">
            <a:avLst/>
          </a:prstGeom>
        </p:spPr>
      </p:pic>
      <p:pic>
        <p:nvPicPr>
          <p:cNvPr id="3" name="Afbeelding 2" descr="Afbeelding met gras, buiten, lucht, boom&#10;&#10;Automatisch gegenereerde beschrijving">
            <a:extLst>
              <a:ext uri="{FF2B5EF4-FFF2-40B4-BE49-F238E27FC236}">
                <a16:creationId xmlns:a16="http://schemas.microsoft.com/office/drawing/2014/main" id="{68C653B3-FA3A-CD0D-6DFC-B67E286E08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000"/>
                    </a14:imgEffect>
                    <a14:imgEffect>
                      <a14:saturation sat="1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1184" y="-1"/>
            <a:ext cx="4355857" cy="44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1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A0FBFA7-C26A-5DF1-C3D7-BE12B31361EC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4482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CB2796C1-B507-12D0-1607-32602315A8DB}"/>
              </a:ext>
            </a:extLst>
          </p:cNvPr>
          <p:cNvSpPr txBox="1">
            <a:spLocks/>
          </p:cNvSpPr>
          <p:nvPr/>
        </p:nvSpPr>
        <p:spPr>
          <a:xfrm>
            <a:off x="1691866" y="1592929"/>
            <a:ext cx="5760267" cy="12961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pPr algn="ctr"/>
            <a:r>
              <a:rPr lang="nl-NL" sz="3600" dirty="0"/>
              <a:t>Terugblik naar de drie voorgaande participatiebijeenkomsten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62592F4-0C7F-2E8E-5279-3E6877F5CB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4662000"/>
            <a:ext cx="108761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2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eerlijke vrije plek, ver buiten het dorp Stokkum.">
            <a:extLst>
              <a:ext uri="{FF2B5EF4-FFF2-40B4-BE49-F238E27FC236}">
                <a16:creationId xmlns:a16="http://schemas.microsoft.com/office/drawing/2014/main" id="{CDC84D03-E158-E286-ECB4-B4948968F6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46794" y="267493"/>
            <a:ext cx="3507758" cy="191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97073794-10BC-9777-5CC5-32DF528C5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5238000" y="2383200"/>
            <a:ext cx="3507758" cy="191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323530" y="380195"/>
            <a:ext cx="4248471" cy="4320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Kaders</a:t>
            </a:r>
          </a:p>
        </p:txBody>
      </p:sp>
      <p:sp>
        <p:nvSpPr>
          <p:cNvPr id="5" name="Tijdelijke aanduiding voor tekst 2"/>
          <p:cNvSpPr txBox="1">
            <a:spLocks/>
          </p:cNvSpPr>
          <p:nvPr/>
        </p:nvSpPr>
        <p:spPr>
          <a:xfrm>
            <a:off x="323528" y="915566"/>
            <a:ext cx="4923266" cy="1440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ebdings" panose="05030102010509060703" pitchFamily="18" charset="2"/>
              <a:buChar char=""/>
              <a:defRPr sz="18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1pPr>
            <a:lvl2pPr marL="538163" indent="-180975" algn="l" defTabSz="914400" rtl="0" eaLnBrk="1" latinLnBrk="0" hangingPunct="1">
              <a:spcBef>
                <a:spcPct val="20000"/>
              </a:spcBef>
              <a:buFont typeface="Arial Narrow" panose="020B0606020202030204" pitchFamily="34" charset="0"/>
              <a:buChar char="-"/>
              <a:defRPr sz="14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2pPr>
            <a:lvl3pPr marL="717550" indent="-1793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Project uitgangspunten gemeente</a:t>
            </a:r>
          </a:p>
          <a:p>
            <a:pPr lvl="1"/>
            <a:r>
              <a:rPr lang="nl-NL" dirty="0"/>
              <a:t>Locatie is aangewezen als woningbouwlocatie</a:t>
            </a:r>
          </a:p>
          <a:p>
            <a:pPr lvl="1"/>
            <a:r>
              <a:rPr lang="nl-NL" dirty="0"/>
              <a:t>Gemeente ontwikkelt</a:t>
            </a:r>
          </a:p>
          <a:p>
            <a:pPr lvl="1"/>
            <a:r>
              <a:rPr lang="nl-NL" dirty="0"/>
              <a:t>Meeloopinitiatieven</a:t>
            </a:r>
          </a:p>
          <a:p>
            <a:r>
              <a:rPr lang="nl-NL" dirty="0"/>
              <a:t>Beleid gemeente</a:t>
            </a:r>
          </a:p>
          <a:p>
            <a:pPr lvl="1"/>
            <a:r>
              <a:rPr lang="nl-NL" dirty="0"/>
              <a:t>Woningbouwbeleid</a:t>
            </a:r>
          </a:p>
          <a:p>
            <a:pPr lvl="1"/>
            <a:r>
              <a:rPr lang="nl-NL" dirty="0"/>
              <a:t>Verkeersveiligheid</a:t>
            </a:r>
          </a:p>
          <a:p>
            <a:pPr lvl="1"/>
            <a:r>
              <a:rPr lang="nl-NL" dirty="0"/>
              <a:t>Versterken groen karakter</a:t>
            </a:r>
          </a:p>
          <a:p>
            <a:pPr lvl="1"/>
            <a:r>
              <a:rPr lang="nl-NL" dirty="0"/>
              <a:t>Duurzaam (energieneutraal)</a:t>
            </a:r>
          </a:p>
          <a:p>
            <a:pPr lvl="1"/>
            <a:r>
              <a:rPr lang="nl-NL" dirty="0"/>
              <a:t>Cultuurhistorie behouden</a:t>
            </a:r>
          </a:p>
          <a:p>
            <a:pPr lvl="1"/>
            <a:r>
              <a:rPr lang="nl-NL" dirty="0" err="1"/>
              <a:t>Klimaatadaptatief</a:t>
            </a:r>
            <a:endParaRPr lang="nl-NL" dirty="0"/>
          </a:p>
          <a:p>
            <a:pPr lvl="1"/>
            <a:r>
              <a:rPr lang="nl-NL" dirty="0"/>
              <a:t>Leefbaarheid bevorderen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992EA73-1F35-ABC2-81F9-B2C86CEC48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4662000"/>
            <a:ext cx="108761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7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4139952" y="308188"/>
            <a:ext cx="4608512" cy="4320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Planning</a:t>
            </a:r>
          </a:p>
        </p:txBody>
      </p:sp>
      <p:sp>
        <p:nvSpPr>
          <p:cNvPr id="3" name="Tijdelijke aanduiding voor tekst 2"/>
          <p:cNvSpPr txBox="1">
            <a:spLocks/>
          </p:cNvSpPr>
          <p:nvPr/>
        </p:nvSpPr>
        <p:spPr>
          <a:xfrm>
            <a:off x="4139952" y="843559"/>
            <a:ext cx="4608512" cy="345638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ebdings" panose="05030102010509060703" pitchFamily="18" charset="2"/>
              <a:buChar char=""/>
              <a:defRPr sz="18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1pPr>
            <a:lvl2pPr marL="538163" indent="-180975" algn="l" defTabSz="914400" rtl="0" eaLnBrk="1" latinLnBrk="0" hangingPunct="1">
              <a:spcBef>
                <a:spcPct val="20000"/>
              </a:spcBef>
              <a:buFont typeface="Arial Narrow" panose="020B0606020202030204" pitchFamily="34" charset="0"/>
              <a:buChar char="-"/>
              <a:defRPr sz="14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2pPr>
            <a:lvl3pPr marL="717550" indent="-1793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2022 - Inventariseren</a:t>
            </a:r>
          </a:p>
          <a:p>
            <a:pPr lvl="1"/>
            <a:r>
              <a:rPr lang="nl-NL" b="1" dirty="0">
                <a:solidFill>
                  <a:srgbClr val="DD8047"/>
                </a:solidFill>
              </a:rPr>
              <a:t>1</a:t>
            </a:r>
            <a:r>
              <a:rPr lang="nl-NL" b="1" baseline="30000" dirty="0">
                <a:solidFill>
                  <a:srgbClr val="DD8047"/>
                </a:solidFill>
              </a:rPr>
              <a:t>e</a:t>
            </a:r>
            <a:r>
              <a:rPr lang="nl-NL" b="1" dirty="0">
                <a:solidFill>
                  <a:srgbClr val="DD8047"/>
                </a:solidFill>
              </a:rPr>
              <a:t> ophaalsessie – Q3 2022</a:t>
            </a:r>
          </a:p>
          <a:p>
            <a:pPr lvl="1"/>
            <a:r>
              <a:rPr lang="nl-NL" dirty="0"/>
              <a:t>Opstellen ontwikkelkader</a:t>
            </a:r>
          </a:p>
          <a:p>
            <a:pPr lvl="1"/>
            <a:r>
              <a:rPr lang="nl-NL" b="1" dirty="0">
                <a:solidFill>
                  <a:srgbClr val="DD8047"/>
                </a:solidFill>
              </a:rPr>
              <a:t>2</a:t>
            </a:r>
            <a:r>
              <a:rPr lang="nl-NL" b="1" baseline="30000" dirty="0">
                <a:solidFill>
                  <a:srgbClr val="DD8047"/>
                </a:solidFill>
              </a:rPr>
              <a:t>e</a:t>
            </a:r>
            <a:r>
              <a:rPr lang="nl-NL" b="1" dirty="0">
                <a:solidFill>
                  <a:srgbClr val="DD8047"/>
                </a:solidFill>
              </a:rPr>
              <a:t> ophaalsessie – Q4 2022</a:t>
            </a:r>
          </a:p>
          <a:p>
            <a:pPr lvl="1"/>
            <a:r>
              <a:rPr lang="nl-NL" dirty="0"/>
              <a:t>Opstellen programma van eisen</a:t>
            </a:r>
          </a:p>
          <a:p>
            <a:pPr lvl="1"/>
            <a:r>
              <a:rPr lang="nl-NL" dirty="0"/>
              <a:t>Opstellen vlekkenplan</a:t>
            </a:r>
          </a:p>
          <a:p>
            <a:pPr lvl="1"/>
            <a:endParaRPr lang="nl-NL" dirty="0"/>
          </a:p>
          <a:p>
            <a:r>
              <a:rPr lang="nl-NL" dirty="0"/>
              <a:t>2023 - Ontwerp</a:t>
            </a:r>
          </a:p>
          <a:p>
            <a:pPr lvl="1"/>
            <a:r>
              <a:rPr lang="nl-NL" b="1" dirty="0">
                <a:solidFill>
                  <a:srgbClr val="DD8047"/>
                </a:solidFill>
              </a:rPr>
              <a:t>3</a:t>
            </a:r>
            <a:r>
              <a:rPr lang="nl-NL" b="1" baseline="30000" dirty="0">
                <a:solidFill>
                  <a:srgbClr val="DD8047"/>
                </a:solidFill>
              </a:rPr>
              <a:t>e</a:t>
            </a:r>
            <a:r>
              <a:rPr lang="nl-NL" b="1" dirty="0">
                <a:solidFill>
                  <a:srgbClr val="DD8047"/>
                </a:solidFill>
              </a:rPr>
              <a:t> schetssessie – Q1 2023</a:t>
            </a:r>
          </a:p>
          <a:p>
            <a:pPr lvl="1"/>
            <a:r>
              <a:rPr lang="nl-NL" dirty="0"/>
              <a:t>Uitwerken ontwerp</a:t>
            </a:r>
          </a:p>
          <a:p>
            <a:pPr lvl="1"/>
            <a:r>
              <a:rPr lang="nl-NL" b="1" dirty="0">
                <a:solidFill>
                  <a:srgbClr val="DD8047"/>
                </a:solidFill>
              </a:rPr>
              <a:t>4</a:t>
            </a:r>
            <a:r>
              <a:rPr lang="nl-NL" b="1" baseline="30000" dirty="0">
                <a:solidFill>
                  <a:srgbClr val="DD8047"/>
                </a:solidFill>
              </a:rPr>
              <a:t>e</a:t>
            </a:r>
            <a:r>
              <a:rPr lang="nl-NL" b="1" dirty="0">
                <a:solidFill>
                  <a:srgbClr val="DD8047"/>
                </a:solidFill>
              </a:rPr>
              <a:t> terugkoppelsessie Q2 2023</a:t>
            </a:r>
          </a:p>
          <a:p>
            <a:pPr lvl="1"/>
            <a:endParaRPr lang="nl-NL" dirty="0"/>
          </a:p>
          <a:p>
            <a:r>
              <a:rPr lang="nl-NL" dirty="0"/>
              <a:t>2023 – Bestemmings-/Omgevingsplan</a:t>
            </a:r>
          </a:p>
          <a:p>
            <a:pPr lvl="1"/>
            <a:endParaRPr lang="nl-NL" dirty="0"/>
          </a:p>
        </p:txBody>
      </p:sp>
      <p:pic>
        <p:nvPicPr>
          <p:cNvPr id="8" name="Afbeelding 7" descr="Een persoon die uitreikt naar een blad papier op een tafel vol met papier en plaknotities">
            <a:extLst>
              <a:ext uri="{FF2B5EF4-FFF2-40B4-BE49-F238E27FC236}">
                <a16:creationId xmlns:a16="http://schemas.microsoft.com/office/drawing/2014/main" id="{8B8155DB-0915-7733-5DDE-1A27022AE4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7" y="380195"/>
            <a:ext cx="3240359" cy="3780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5E22BBA-39BA-9BDC-F7FB-D80056D2AC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4662000"/>
            <a:ext cx="108761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7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A88C2C-C8D3-D743-CDAE-0E79BFB1F68E}"/>
              </a:ext>
            </a:extLst>
          </p:cNvPr>
          <p:cNvSpPr txBox="1">
            <a:spLocks/>
          </p:cNvSpPr>
          <p:nvPr/>
        </p:nvSpPr>
        <p:spPr>
          <a:xfrm>
            <a:off x="323530" y="380195"/>
            <a:ext cx="4248471" cy="4320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Resultaat 1</a:t>
            </a:r>
            <a:r>
              <a:rPr lang="nl-NL" baseline="30000" dirty="0"/>
              <a:t>e</a:t>
            </a:r>
            <a:r>
              <a:rPr lang="nl-NL" dirty="0"/>
              <a:t> bijeenkomst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5F272D4-75D3-554B-08AC-43FDE4425EB0}"/>
              </a:ext>
            </a:extLst>
          </p:cNvPr>
          <p:cNvSpPr txBox="1">
            <a:spLocks/>
          </p:cNvSpPr>
          <p:nvPr/>
        </p:nvSpPr>
        <p:spPr>
          <a:xfrm>
            <a:off x="323528" y="1491630"/>
            <a:ext cx="8640960" cy="28083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ebdings" panose="05030102010509060703" pitchFamily="18" charset="2"/>
              <a:buChar char=""/>
              <a:defRPr sz="18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1pPr>
            <a:lvl2pPr marL="538163" indent="-180975" algn="l" defTabSz="914400" rtl="0" eaLnBrk="1" latinLnBrk="0" hangingPunct="1">
              <a:spcBef>
                <a:spcPct val="20000"/>
              </a:spcBef>
              <a:buFont typeface="Arial Narrow" panose="020B0606020202030204" pitchFamily="34" charset="0"/>
              <a:buChar char="-"/>
              <a:defRPr sz="14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2pPr>
            <a:lvl3pPr marL="717550" indent="-1793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Behoefte aan een groene wijk met een mix aan woningen (betaalbaar en voor doorstromers)</a:t>
            </a:r>
          </a:p>
          <a:p>
            <a:r>
              <a:rPr lang="nl-N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Het groen rondom het voormalige voetbalveld moet blijven staan </a:t>
            </a:r>
          </a:p>
          <a:p>
            <a:r>
              <a:rPr lang="nl-N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Bij de woningen moet voldoende parkeergelegenheid zijn</a:t>
            </a:r>
          </a:p>
          <a:p>
            <a:r>
              <a:rPr lang="nl-N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Zorg voor veilige situatie aan de </a:t>
            </a:r>
            <a:r>
              <a:rPr lang="nl-NL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Eltenseweg</a:t>
            </a:r>
            <a:r>
              <a:rPr lang="nl-N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(snelheid, wandelpad)</a:t>
            </a:r>
          </a:p>
          <a:p>
            <a:r>
              <a:rPr lang="nl-N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Behoefte aan een ruime tuin </a:t>
            </a:r>
          </a:p>
          <a:p>
            <a:r>
              <a:rPr lang="nl-N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Duurzaam en energieneutraal bouwen</a:t>
            </a:r>
          </a:p>
          <a:p>
            <a:r>
              <a:rPr lang="nl-N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Meer vraag naar koopwoningen dan naar huurwoningen </a:t>
            </a: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4BF9F155-0575-60F0-1DF6-95AAFC11EAD7}"/>
              </a:ext>
            </a:extLst>
          </p:cNvPr>
          <p:cNvSpPr txBox="1">
            <a:spLocks/>
          </p:cNvSpPr>
          <p:nvPr/>
        </p:nvSpPr>
        <p:spPr>
          <a:xfrm>
            <a:off x="323528" y="816256"/>
            <a:ext cx="8244408" cy="4320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ebdings" panose="05030102010509060703" pitchFamily="18" charset="2"/>
              <a:buChar char=""/>
              <a:defRPr sz="18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1pPr>
            <a:lvl2pPr marL="538163" indent="-180975" algn="l" defTabSz="914400" rtl="0" eaLnBrk="1" latinLnBrk="0" hangingPunct="1">
              <a:spcBef>
                <a:spcPct val="20000"/>
              </a:spcBef>
              <a:buFont typeface="Arial Narrow" panose="020B0606020202030204" pitchFamily="34" charset="0"/>
              <a:buChar char="-"/>
              <a:defRPr sz="14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2pPr>
            <a:lvl3pPr marL="717550" indent="-1793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i="1" dirty="0"/>
              <a:t>Doel: beginnen met een blanco vel en ophalen van uw wensen en zorgen</a:t>
            </a:r>
          </a:p>
        </p:txBody>
      </p:sp>
    </p:spTree>
    <p:extLst>
      <p:ext uri="{BB962C8B-B14F-4D97-AF65-F5344CB8AC3E}">
        <p14:creationId xmlns:p14="http://schemas.microsoft.com/office/powerpoint/2010/main" val="33713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30" y="380195"/>
            <a:ext cx="4248471" cy="4320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Resultaat 2</a:t>
            </a:r>
            <a:r>
              <a:rPr lang="nl-NL" baseline="30000" dirty="0"/>
              <a:t>e</a:t>
            </a:r>
            <a:r>
              <a:rPr lang="nl-NL" dirty="0"/>
              <a:t> bijeenkomst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992EA73-1F35-ABC2-81F9-B2C86CEC48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0" y="4662000"/>
            <a:ext cx="1087614" cy="360000"/>
          </a:xfrm>
          <a:prstGeom prst="rect">
            <a:avLst/>
          </a:prstGeom>
        </p:spPr>
      </p:pic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13348AD3-83CE-C681-3FAD-B39DD79B3FD1}"/>
              </a:ext>
            </a:extLst>
          </p:cNvPr>
          <p:cNvSpPr txBox="1">
            <a:spLocks/>
          </p:cNvSpPr>
          <p:nvPr/>
        </p:nvSpPr>
        <p:spPr>
          <a:xfrm>
            <a:off x="323528" y="2387041"/>
            <a:ext cx="4923266" cy="156911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ebdings" panose="05030102010509060703" pitchFamily="18" charset="2"/>
              <a:buChar char=""/>
              <a:defRPr sz="18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1pPr>
            <a:lvl2pPr marL="538163" indent="-180975" algn="l" defTabSz="914400" rtl="0" eaLnBrk="1" latinLnBrk="0" hangingPunct="1">
              <a:spcBef>
                <a:spcPct val="20000"/>
              </a:spcBef>
              <a:buFont typeface="Arial Narrow" panose="020B0606020202030204" pitchFamily="34" charset="0"/>
              <a:buChar char="-"/>
              <a:defRPr sz="14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2pPr>
            <a:lvl3pPr marL="717550" indent="-1793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400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03F85EDF-5E70-B925-4F37-ABD1940E8CF6}"/>
              </a:ext>
            </a:extLst>
          </p:cNvPr>
          <p:cNvSpPr txBox="1">
            <a:spLocks/>
          </p:cNvSpPr>
          <p:nvPr/>
        </p:nvSpPr>
        <p:spPr>
          <a:xfrm>
            <a:off x="330853" y="771551"/>
            <a:ext cx="8244408" cy="64807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ebdings" panose="05030102010509060703" pitchFamily="18" charset="2"/>
              <a:buChar char=""/>
              <a:defRPr sz="18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1pPr>
            <a:lvl2pPr marL="538163" indent="-180975" algn="l" defTabSz="914400" rtl="0" eaLnBrk="1" latinLnBrk="0" hangingPunct="1">
              <a:spcBef>
                <a:spcPct val="20000"/>
              </a:spcBef>
              <a:buFont typeface="Arial Narrow" panose="020B0606020202030204" pitchFamily="34" charset="0"/>
              <a:buChar char="-"/>
              <a:defRPr sz="14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2pPr>
            <a:lvl3pPr marL="717550" indent="-1793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i="1" dirty="0"/>
              <a:t>Doel: uw wensen en zorgen en onze kaders vertalen naar ontwerpuitgangspunten en dat vertalen naar een vlekkenplan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079DB16-2244-A4F1-D211-101284C64D0B}"/>
              </a:ext>
            </a:extLst>
          </p:cNvPr>
          <p:cNvSpPr txBox="1">
            <a:spLocks/>
          </p:cNvSpPr>
          <p:nvPr/>
        </p:nvSpPr>
        <p:spPr>
          <a:xfrm>
            <a:off x="323528" y="1906340"/>
            <a:ext cx="5040560" cy="239360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ebdings" panose="05030102010509060703" pitchFamily="18" charset="2"/>
              <a:buChar char=""/>
              <a:defRPr sz="18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1pPr>
            <a:lvl2pPr marL="538163" indent="-180975" algn="l" defTabSz="914400" rtl="0" eaLnBrk="1" latinLnBrk="0" hangingPunct="1">
              <a:spcBef>
                <a:spcPct val="20000"/>
              </a:spcBef>
              <a:buFont typeface="Arial Narrow" panose="020B0606020202030204" pitchFamily="34" charset="0"/>
              <a:buChar char="-"/>
              <a:defRPr sz="14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2pPr>
            <a:lvl3pPr marL="717550" indent="-1793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777777"/>
                </a:solidFill>
                <a:latin typeface="Futura Std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400" dirty="0"/>
              <a:t>Groene omzoming en verlegging </a:t>
            </a:r>
            <a:r>
              <a:rPr lang="nl-NL" sz="1400" dirty="0" err="1"/>
              <a:t>Voorthuizerweg</a:t>
            </a:r>
            <a:r>
              <a:rPr lang="nl-NL" sz="1400" dirty="0"/>
              <a:t> maakt ruimtelijke knip in twee losse gebieden (A+B)</a:t>
            </a:r>
          </a:p>
          <a:p>
            <a:r>
              <a:rPr lang="nl-NL" sz="1400" b="1" dirty="0"/>
              <a:t>A</a:t>
            </a:r>
            <a:r>
              <a:rPr lang="nl-NL" sz="1400" dirty="0"/>
              <a:t> is goed in te passen met een gevel aan de historisch linten</a:t>
            </a:r>
          </a:p>
          <a:p>
            <a:r>
              <a:rPr lang="nl-NL" sz="1400" b="1" dirty="0"/>
              <a:t>B</a:t>
            </a:r>
            <a:r>
              <a:rPr lang="nl-NL" sz="1400" dirty="0"/>
              <a:t> ligt zowel in het buitengebied als aan het historische lint</a:t>
            </a:r>
          </a:p>
          <a:p>
            <a:r>
              <a:rPr lang="nl-NL" sz="1400" dirty="0"/>
              <a:t>Groene omzoming zorgt voor een geïsoleerde ligging waardoor er een eigenwaarde kan worden gecreëerd</a:t>
            </a:r>
          </a:p>
          <a:p>
            <a:r>
              <a:rPr lang="nl-NL" sz="1400" dirty="0"/>
              <a:t>Bestaande openingen in groenstructuur maken verbinding met kern en buitengebied</a:t>
            </a:r>
          </a:p>
          <a:p>
            <a:r>
              <a:rPr lang="nl-NL" sz="1400" dirty="0"/>
              <a:t>Houdt rekening met geurhindercirkel</a:t>
            </a:r>
          </a:p>
          <a:p>
            <a:r>
              <a:rPr lang="nl-NL" sz="1400" dirty="0"/>
              <a:t>Bomen zijn gezond en dienen behouden te blijven</a:t>
            </a:r>
          </a:p>
          <a:p>
            <a:endParaRPr lang="nl-NL" sz="1200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BC4B0D1-6D14-AC53-1B99-EA0E9CD009CE}"/>
              </a:ext>
            </a:extLst>
          </p:cNvPr>
          <p:cNvSpPr txBox="1">
            <a:spLocks/>
          </p:cNvSpPr>
          <p:nvPr/>
        </p:nvSpPr>
        <p:spPr>
          <a:xfrm>
            <a:off x="316406" y="1562549"/>
            <a:ext cx="4248471" cy="31912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nl-NL" sz="2400" b="1" kern="1200" dirty="0">
                <a:solidFill>
                  <a:schemeClr val="tx1"/>
                </a:solidFill>
                <a:latin typeface="Futura Std Medium" pitchFamily="34" charset="0"/>
                <a:ea typeface="+mn-ea"/>
                <a:cs typeface="+mn-cs"/>
              </a:defRPr>
            </a:lvl1pPr>
          </a:lstStyle>
          <a:p>
            <a:r>
              <a:rPr lang="nl-NL" sz="1600" dirty="0"/>
              <a:t>Gebiedsanalyse &amp; onderzoeken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9006450-D739-BC3C-4226-EFD1E935FF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3"/>
          <a:stretch/>
        </p:blipFill>
        <p:spPr>
          <a:xfrm>
            <a:off x="5324602" y="2040952"/>
            <a:ext cx="3495870" cy="1915200"/>
          </a:xfrm>
          <a:prstGeom prst="rect">
            <a:avLst/>
          </a:prstGeom>
        </p:spPr>
      </p:pic>
      <p:sp>
        <p:nvSpPr>
          <p:cNvPr id="14" name="Boog 13">
            <a:extLst>
              <a:ext uri="{FF2B5EF4-FFF2-40B4-BE49-F238E27FC236}">
                <a16:creationId xmlns:a16="http://schemas.microsoft.com/office/drawing/2014/main" id="{F222081E-DEA9-AD4D-C848-AD53360E5FA7}"/>
              </a:ext>
            </a:extLst>
          </p:cNvPr>
          <p:cNvSpPr/>
          <p:nvPr/>
        </p:nvSpPr>
        <p:spPr>
          <a:xfrm rot="18146907">
            <a:off x="6858973" y="3366295"/>
            <a:ext cx="914400" cy="914400"/>
          </a:xfrm>
          <a:prstGeom prst="arc">
            <a:avLst>
              <a:gd name="adj1" fmla="val 15361619"/>
              <a:gd name="adj2" fmla="val 19848669"/>
            </a:avLst>
          </a:prstGeom>
          <a:ln w="28575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F870721C-7DD9-D493-B425-9400919AA2CD}"/>
              </a:ext>
            </a:extLst>
          </p:cNvPr>
          <p:cNvCxnSpPr>
            <a:cxnSpLocks/>
          </p:cNvCxnSpPr>
          <p:nvPr/>
        </p:nvCxnSpPr>
        <p:spPr>
          <a:xfrm flipH="1">
            <a:off x="7349808" y="3364210"/>
            <a:ext cx="611696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18E4D556-661D-49BF-C22A-156EB66A6A80}"/>
              </a:ext>
            </a:extLst>
          </p:cNvPr>
          <p:cNvCxnSpPr>
            <a:cxnSpLocks/>
          </p:cNvCxnSpPr>
          <p:nvPr/>
        </p:nvCxnSpPr>
        <p:spPr>
          <a:xfrm flipV="1">
            <a:off x="6741408" y="3668120"/>
            <a:ext cx="144016" cy="288032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83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eldia">
  <a:themeElements>
    <a:clrScheme name="Corporate Story Templa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CAC490"/>
      </a:accent3>
      <a:accent4>
        <a:srgbClr val="697A9D"/>
      </a:accent4>
      <a:accent5>
        <a:srgbClr val="71CFF2"/>
      </a:accent5>
      <a:accent6>
        <a:srgbClr val="00B19F"/>
      </a:accent6>
      <a:hlink>
        <a:srgbClr val="0563C1"/>
      </a:hlink>
      <a:folHlink>
        <a:srgbClr val="954F7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800" b="0" dirty="0" smtClean="0">
            <a:solidFill>
              <a:schemeClr val="tx1">
                <a:lumMod val="50000"/>
                <a:lumOff val="50000"/>
              </a:schemeClr>
            </a:solidFill>
            <a:latin typeface="Futura Std Condensed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Vervolgdia">
  <a:themeElements>
    <a:clrScheme name="Aangepast 1">
      <a:dk1>
        <a:srgbClr val="262626"/>
      </a:dk1>
      <a:lt1>
        <a:srgbClr val="FFFFFF"/>
      </a:lt1>
      <a:dk2>
        <a:srgbClr val="C99C00"/>
      </a:dk2>
      <a:lt2>
        <a:srgbClr val="3D3A33"/>
      </a:lt2>
      <a:accent1>
        <a:srgbClr val="7C6417"/>
      </a:accent1>
      <a:accent2>
        <a:srgbClr val="6D695F"/>
      </a:accent2>
      <a:accent3>
        <a:srgbClr val="771469"/>
      </a:accent3>
      <a:accent4>
        <a:srgbClr val="307A96"/>
      </a:accent4>
      <a:accent5>
        <a:srgbClr val="86D0F4"/>
      </a:accent5>
      <a:accent6>
        <a:srgbClr val="144384"/>
      </a:accent6>
      <a:hlink>
        <a:srgbClr val="262626"/>
      </a:hlink>
      <a:folHlink>
        <a:srgbClr val="C99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2900" indent="-342900">
          <a:buFont typeface="Webdings" panose="05030102010509060703" pitchFamily="18" charset="2"/>
          <a:buChar char=""/>
          <a:defRPr sz="1800" b="0" dirty="0" smtClean="0">
            <a:solidFill>
              <a:srgbClr val="777777"/>
            </a:solidFill>
            <a:latin typeface="Futura Std Medium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1511</Words>
  <Application>Microsoft Office PowerPoint</Application>
  <PresentationFormat>Diavoorstelling (16:9)</PresentationFormat>
  <Paragraphs>247</Paragraphs>
  <Slides>32</Slides>
  <Notes>27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32</vt:i4>
      </vt:variant>
    </vt:vector>
  </HeadingPairs>
  <TitlesOfParts>
    <vt:vector size="41" baseType="lpstr">
      <vt:lpstr>Calibri</vt:lpstr>
      <vt:lpstr>Futura Std Light</vt:lpstr>
      <vt:lpstr>Webdings</vt:lpstr>
      <vt:lpstr>Arial Narrow</vt:lpstr>
      <vt:lpstr>Futura Std Medium</vt:lpstr>
      <vt:lpstr>Futura Std Condensed</vt:lpstr>
      <vt:lpstr>Arial</vt:lpstr>
      <vt:lpstr>Titeldia</vt:lpstr>
      <vt:lpstr>Vervolgdia</vt:lpstr>
      <vt:lpstr>PARTICIPATIEBIJEENKOMST WONINGBOUW STOKKUM</vt:lpstr>
      <vt:lpstr>Toelichting gemeente  </vt:lpstr>
      <vt:lpstr>PowerPoint-presentatie</vt:lpstr>
      <vt:lpstr>Doel van deze bijeenkomst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Kragten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Jerom Schulte</dc:creator>
  <cp:lastModifiedBy>Miranda van Balveren</cp:lastModifiedBy>
  <cp:revision>182</cp:revision>
  <dcterms:created xsi:type="dcterms:W3CDTF">2015-12-01T09:50:50Z</dcterms:created>
  <dcterms:modified xsi:type="dcterms:W3CDTF">2023-06-29T06:59:08Z</dcterms:modified>
</cp:coreProperties>
</file>