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107_B54FC99A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58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57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EC2D0D-83C8-17D9-3B7D-E0FD75DFDC9F}" name="Jamie Franken" initials="JF" userId="S::j.franken@montferland.info::ca2771fe-f38a-42bf-b64d-6339940c60a5" providerId="AD"/>
  <p188:author id="{D48A8644-E5F8-FEE0-ACE0-A736F4C6D536}" name="Sanne Hoogveld-Kniest" initials="SH" userId="S::s.hoogveld@montferland.info::6823a172-d921-450a-bdb4-95ac960c6d0d" providerId="AD"/>
  <p188:author id="{6E4B48DD-7364-ADF0-8136-01C96DB8A3E6}" name="Sanne Pross" initials="SP" userId="S::s.pross@montferland.info::0470d7ae-b6d6-4dee-84c5-77d5a1b453b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5B3"/>
    <a:srgbClr val="2452B2"/>
    <a:srgbClr val="5F9C41"/>
    <a:srgbClr val="61993B"/>
    <a:srgbClr val="005B8C"/>
    <a:srgbClr val="561F37"/>
    <a:srgbClr val="AAACAD"/>
    <a:srgbClr val="E6E6E6"/>
    <a:srgbClr val="E8E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AC19BB-B68B-448C-9E55-7757DCF9AC42}" v="1" dt="2026-03-10T14:21:48.7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552" autoAdjust="0"/>
  </p:normalViewPr>
  <p:slideViewPr>
    <p:cSldViewPr snapToGrid="0">
      <p:cViewPr varScale="1">
        <p:scale>
          <a:sx n="101" d="100"/>
          <a:sy n="101" d="100"/>
        </p:scale>
        <p:origin x="126" y="3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ontferland.local\dfsroot\Afdelingen\Cluster%20Openbare%20werken\1-Beleid&amp;Beheer\40.%20Verkeer\Kern\'s-Heerenberg\Emmerikseweg\2026\Vragenlijst%202026\Grafiekjes%20resultaten%20enquete%20(version%201).xls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montferland.local\dfsroot\Afdelingen\Cluster%20Openbare%20werken\1-Beleid&amp;Beheer\40.%20Verkeer\Kern\'s-Heerenberg\Emmerikseweg\2026\Vragenlijst%202026\Grafiekjes%20resultaten%20enquete%20(version%201).xls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Heeft u het idee dat er te hard gereden wordt?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DC-4949-A620-D2895EC9B3D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DC-4949-A620-D2895EC9B3D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0DC-4949-A620-D2895EC9B3D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Tabelle1!$A$10:$A$12</c:f>
              <c:strCache>
                <c:ptCount val="3"/>
                <c:pt idx="0">
                  <c:v>ja </c:v>
                </c:pt>
                <c:pt idx="1">
                  <c:v>soms </c:v>
                </c:pt>
                <c:pt idx="2">
                  <c:v>nee </c:v>
                </c:pt>
              </c:strCache>
            </c:strRef>
          </c:cat>
          <c:val>
            <c:numRef>
              <c:f>Tabelle1!$B$10:$B$12</c:f>
              <c:numCache>
                <c:formatCode>General</c:formatCode>
                <c:ptCount val="3"/>
                <c:pt idx="0">
                  <c:v>11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0DC-4949-A620-D2895EC9B3D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nl-NL"/>
              <a:t>Hoe ervaart u de verkeersveiligheid?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nl-NL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61993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70-4DAC-8BC8-3D83764FF992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70-4DAC-8BC8-3D83764FF992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70-4DAC-8BC8-3D83764FF992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D70-4DAC-8BC8-3D83764FF992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D70-4DAC-8BC8-3D83764FF992}"/>
              </c:ext>
            </c:extLst>
          </c:dPt>
          <c:cat>
            <c:strRef>
              <c:f>Tabelle1!$A$15:$A$19</c:f>
              <c:strCache>
                <c:ptCount val="5"/>
                <c:pt idx="0">
                  <c:v>Zeer onveilig </c:v>
                </c:pt>
                <c:pt idx="1">
                  <c:v>Onveilig</c:v>
                </c:pt>
                <c:pt idx="2">
                  <c:v>Neutraal</c:v>
                </c:pt>
                <c:pt idx="3">
                  <c:v>Veilig</c:v>
                </c:pt>
                <c:pt idx="4">
                  <c:v>Zeer veilig </c:v>
                </c:pt>
              </c:strCache>
            </c:strRef>
          </c:cat>
          <c:val>
            <c:numRef>
              <c:f>Tabelle1!$B$15:$B$19</c:f>
              <c:numCache>
                <c:formatCode>General</c:formatCode>
                <c:ptCount val="5"/>
                <c:pt idx="0">
                  <c:v>3</c:v>
                </c:pt>
                <c:pt idx="1">
                  <c:v>7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D70-4DAC-8BC8-3D83764FF9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omments/modernComment_107_B54FC99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95C790E-8ECC-434E-A48A-A34DE388113B}" authorId="{65EC2D0D-83C8-17D9-3B7D-E0FD75DFDC9F}" status="resolved" created="2026-03-03T15:19:42.48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041905050" sldId="263"/>
      <ac:spMk id="4" creationId="{EC81459A-8E66-69CF-8CCC-D9FAD8FEF007}"/>
    </ac:deMkLst>
    <p188:txBody>
      <a:bodyPr/>
      <a:lstStyle/>
      <a:p>
        <a:r>
          <a:rPr lang="nl-NL"/>
          <a:t>Alleen conclusie en twee opvallende uitkomsten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6-03-03T15:42:54.125" authorId="{65EC2D0D-83C8-17D9-3B7D-E0FD75DFDC9F}"/>
          </p223:rxn>
        </p223:reactions>
      </p:ext>
    </p188:extLst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2EAD4F-5C7B-438C-BF6F-F91812B4F54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FA235EE-A919-4A8C-8AE5-0761892B1A8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Verkeersmaatregelen op korte termijn</a:t>
          </a:r>
          <a:endParaRPr lang="en-US" dirty="0"/>
        </a:p>
      </dgm:t>
    </dgm:pt>
    <dgm:pt modelId="{4660D9EC-15A2-4463-995D-969F26884BAA}" type="parTrans" cxnId="{EC77E161-6253-478F-9CDC-639353C82105}">
      <dgm:prSet/>
      <dgm:spPr/>
      <dgm:t>
        <a:bodyPr/>
        <a:lstStyle/>
        <a:p>
          <a:endParaRPr lang="en-US"/>
        </a:p>
      </dgm:t>
    </dgm:pt>
    <dgm:pt modelId="{0E3FF7AC-7B0D-44AE-9194-26A64D4BADBD}" type="sibTrans" cxnId="{EC77E161-6253-478F-9CDC-639353C82105}">
      <dgm:prSet/>
      <dgm:spPr/>
      <dgm:t>
        <a:bodyPr/>
        <a:lstStyle/>
        <a:p>
          <a:endParaRPr lang="en-US"/>
        </a:p>
      </dgm:t>
    </dgm:pt>
    <dgm:pt modelId="{30CEAB2B-780F-45A3-91ED-FD0A928F3F3D}">
      <dgm:prSet/>
      <dgm:spPr/>
      <dgm:t>
        <a:bodyPr/>
        <a:lstStyle/>
        <a:p>
          <a:pPr>
            <a:lnSpc>
              <a:spcPct val="100000"/>
            </a:lnSpc>
          </a:pPr>
          <a:r>
            <a:rPr lang="nl-NL"/>
            <a:t>Budget van €20.000,- </a:t>
          </a:r>
          <a:endParaRPr lang="en-US"/>
        </a:p>
      </dgm:t>
    </dgm:pt>
    <dgm:pt modelId="{089D48CB-F439-4DB7-AAC7-9FB3658A78B1}" type="parTrans" cxnId="{156EDA02-81CB-41EA-9E94-4722F68B5163}">
      <dgm:prSet/>
      <dgm:spPr/>
      <dgm:t>
        <a:bodyPr/>
        <a:lstStyle/>
        <a:p>
          <a:endParaRPr lang="en-US"/>
        </a:p>
      </dgm:t>
    </dgm:pt>
    <dgm:pt modelId="{DAF8414C-520D-4FE6-ABA3-F104C4E7C1A5}" type="sibTrans" cxnId="{156EDA02-81CB-41EA-9E94-4722F68B5163}">
      <dgm:prSet/>
      <dgm:spPr/>
      <dgm:t>
        <a:bodyPr/>
        <a:lstStyle/>
        <a:p>
          <a:endParaRPr lang="en-US"/>
        </a:p>
      </dgm:t>
    </dgm:pt>
    <dgm:pt modelId="{94E1190D-163D-463C-B6A2-B4220BEA74C6}">
      <dgm:prSet/>
      <dgm:spPr/>
      <dgm:t>
        <a:bodyPr/>
        <a:lstStyle/>
        <a:p>
          <a:pPr>
            <a:lnSpc>
              <a:spcPct val="100000"/>
            </a:lnSpc>
          </a:pPr>
          <a:r>
            <a:rPr lang="nl-NL" dirty="0"/>
            <a:t>Voorkeur voor maatregel </a:t>
          </a:r>
          <a:endParaRPr lang="en-US" dirty="0"/>
        </a:p>
      </dgm:t>
    </dgm:pt>
    <dgm:pt modelId="{C1FA47F6-D157-405F-844D-26ABA796E572}" type="parTrans" cxnId="{B3A71847-3460-4BA9-9F49-D1BD585D68DC}">
      <dgm:prSet/>
      <dgm:spPr/>
      <dgm:t>
        <a:bodyPr/>
        <a:lstStyle/>
        <a:p>
          <a:endParaRPr lang="en-US"/>
        </a:p>
      </dgm:t>
    </dgm:pt>
    <dgm:pt modelId="{28C8B8C4-EF11-4DE0-8D94-1E8DD14836D7}" type="sibTrans" cxnId="{B3A71847-3460-4BA9-9F49-D1BD585D68DC}">
      <dgm:prSet/>
      <dgm:spPr/>
      <dgm:t>
        <a:bodyPr/>
        <a:lstStyle/>
        <a:p>
          <a:endParaRPr lang="en-US"/>
        </a:p>
      </dgm:t>
    </dgm:pt>
    <dgm:pt modelId="{69152EB4-0B1C-4A52-9423-40F8CF1F2AD8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F1200616-B370-401A-8803-82A3728980B1}" type="parTrans" cxnId="{D77C2E93-E5AB-416D-8540-533F2E93D24E}">
      <dgm:prSet/>
      <dgm:spPr/>
      <dgm:t>
        <a:bodyPr/>
        <a:lstStyle/>
        <a:p>
          <a:endParaRPr lang="en-US"/>
        </a:p>
      </dgm:t>
    </dgm:pt>
    <dgm:pt modelId="{22210EBB-4035-40B0-8BC9-0ED6D1861E68}" type="sibTrans" cxnId="{D77C2E93-E5AB-416D-8540-533F2E93D24E}">
      <dgm:prSet/>
      <dgm:spPr/>
      <dgm:t>
        <a:bodyPr/>
        <a:lstStyle/>
        <a:p>
          <a:endParaRPr lang="en-US"/>
        </a:p>
      </dgm:t>
    </dgm:pt>
    <dgm:pt modelId="{8489CE7C-161A-40E3-A82D-3036F1BB1A37}" type="pres">
      <dgm:prSet presAssocID="{062EAD4F-5C7B-438C-BF6F-F91812B4F54D}" presName="root" presStyleCnt="0">
        <dgm:presLayoutVars>
          <dgm:dir/>
          <dgm:resizeHandles val="exact"/>
        </dgm:presLayoutVars>
      </dgm:prSet>
      <dgm:spPr/>
    </dgm:pt>
    <dgm:pt modelId="{B34EE4EA-C405-49FE-94AF-70B3E469F00B}" type="pres">
      <dgm:prSet presAssocID="{0FA235EE-A919-4A8C-8AE5-0761892B1A86}" presName="compNode" presStyleCnt="0"/>
      <dgm:spPr/>
    </dgm:pt>
    <dgm:pt modelId="{713D4C16-4338-4561-8477-7B51B4C7636B}" type="pres">
      <dgm:prSet presAssocID="{0FA235EE-A919-4A8C-8AE5-0761892B1A86}" presName="bgRect" presStyleLbl="bgShp" presStyleIdx="0" presStyleCnt="3"/>
      <dgm:spPr/>
    </dgm:pt>
    <dgm:pt modelId="{3E59E7E3-BB96-43F1-80BE-48DEB09EB5B9}" type="pres">
      <dgm:prSet presAssocID="{0FA235EE-A919-4A8C-8AE5-0761892B1A8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E2CB791-11A1-45EC-9135-DF21F124B55F}" type="pres">
      <dgm:prSet presAssocID="{0FA235EE-A919-4A8C-8AE5-0761892B1A86}" presName="spaceRect" presStyleCnt="0"/>
      <dgm:spPr/>
    </dgm:pt>
    <dgm:pt modelId="{09CEE534-4616-4518-AB31-9851CA1604D3}" type="pres">
      <dgm:prSet presAssocID="{0FA235EE-A919-4A8C-8AE5-0761892B1A86}" presName="parTx" presStyleLbl="revTx" presStyleIdx="0" presStyleCnt="4">
        <dgm:presLayoutVars>
          <dgm:chMax val="0"/>
          <dgm:chPref val="0"/>
        </dgm:presLayoutVars>
      </dgm:prSet>
      <dgm:spPr/>
    </dgm:pt>
    <dgm:pt modelId="{B2E43566-18BE-4DF9-8209-25E032F56F8C}" type="pres">
      <dgm:prSet presAssocID="{0E3FF7AC-7B0D-44AE-9194-26A64D4BADBD}" presName="sibTrans" presStyleCnt="0"/>
      <dgm:spPr/>
    </dgm:pt>
    <dgm:pt modelId="{47CEF42D-9068-43B1-82F9-A0914134679D}" type="pres">
      <dgm:prSet presAssocID="{30CEAB2B-780F-45A3-91ED-FD0A928F3F3D}" presName="compNode" presStyleCnt="0"/>
      <dgm:spPr/>
    </dgm:pt>
    <dgm:pt modelId="{67C6CC96-CC83-4772-856C-0B16201DD0F6}" type="pres">
      <dgm:prSet presAssocID="{30CEAB2B-780F-45A3-91ED-FD0A928F3F3D}" presName="bgRect" presStyleLbl="bgShp" presStyleIdx="1" presStyleCnt="3"/>
      <dgm:spPr/>
    </dgm:pt>
    <dgm:pt modelId="{B84A6B65-70E1-4172-9917-EF376D74A535}" type="pres">
      <dgm:prSet presAssocID="{30CEAB2B-780F-45A3-91ED-FD0A928F3F3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nten"/>
        </a:ext>
      </dgm:extLst>
    </dgm:pt>
    <dgm:pt modelId="{A7DBB26B-0A8F-4483-BB91-E55C1578E567}" type="pres">
      <dgm:prSet presAssocID="{30CEAB2B-780F-45A3-91ED-FD0A928F3F3D}" presName="spaceRect" presStyleCnt="0"/>
      <dgm:spPr/>
    </dgm:pt>
    <dgm:pt modelId="{BDCAFBDD-BC6F-443F-841D-507CECB9B222}" type="pres">
      <dgm:prSet presAssocID="{30CEAB2B-780F-45A3-91ED-FD0A928F3F3D}" presName="parTx" presStyleLbl="revTx" presStyleIdx="1" presStyleCnt="4">
        <dgm:presLayoutVars>
          <dgm:chMax val="0"/>
          <dgm:chPref val="0"/>
        </dgm:presLayoutVars>
      </dgm:prSet>
      <dgm:spPr/>
    </dgm:pt>
    <dgm:pt modelId="{5720D663-2A3D-4245-A6B7-4512DC59D8ED}" type="pres">
      <dgm:prSet presAssocID="{DAF8414C-520D-4FE6-ABA3-F104C4E7C1A5}" presName="sibTrans" presStyleCnt="0"/>
      <dgm:spPr/>
    </dgm:pt>
    <dgm:pt modelId="{8330E492-B950-405E-B0EE-59745496D023}" type="pres">
      <dgm:prSet presAssocID="{94E1190D-163D-463C-B6A2-B4220BEA74C6}" presName="compNode" presStyleCnt="0"/>
      <dgm:spPr/>
    </dgm:pt>
    <dgm:pt modelId="{C5D13871-FDC9-4913-95BB-0A1C8CAB769B}" type="pres">
      <dgm:prSet presAssocID="{94E1190D-163D-463C-B6A2-B4220BEA74C6}" presName="bgRect" presStyleLbl="bgShp" presStyleIdx="2" presStyleCnt="3"/>
      <dgm:spPr/>
    </dgm:pt>
    <dgm:pt modelId="{B4038EFE-CCE6-401C-95BA-8C6B3AE50724}" type="pres">
      <dgm:prSet presAssocID="{94E1190D-163D-463C-B6A2-B4220BEA74C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 microphone"/>
        </a:ext>
      </dgm:extLst>
    </dgm:pt>
    <dgm:pt modelId="{43D64139-8C67-4663-810D-7D6EEAB23B67}" type="pres">
      <dgm:prSet presAssocID="{94E1190D-163D-463C-B6A2-B4220BEA74C6}" presName="spaceRect" presStyleCnt="0"/>
      <dgm:spPr/>
    </dgm:pt>
    <dgm:pt modelId="{B841B76F-9967-4AB6-9642-C6100F634677}" type="pres">
      <dgm:prSet presAssocID="{94E1190D-163D-463C-B6A2-B4220BEA74C6}" presName="parTx" presStyleLbl="revTx" presStyleIdx="2" presStyleCnt="4">
        <dgm:presLayoutVars>
          <dgm:chMax val="0"/>
          <dgm:chPref val="0"/>
        </dgm:presLayoutVars>
      </dgm:prSet>
      <dgm:spPr/>
    </dgm:pt>
    <dgm:pt modelId="{B845174A-EBBF-4F7A-965E-BD122F75F757}" type="pres">
      <dgm:prSet presAssocID="{94E1190D-163D-463C-B6A2-B4220BEA74C6}" presName="desTx" presStyleLbl="revTx" presStyleIdx="3" presStyleCnt="4">
        <dgm:presLayoutVars/>
      </dgm:prSet>
      <dgm:spPr/>
    </dgm:pt>
  </dgm:ptLst>
  <dgm:cxnLst>
    <dgm:cxn modelId="{156EDA02-81CB-41EA-9E94-4722F68B5163}" srcId="{062EAD4F-5C7B-438C-BF6F-F91812B4F54D}" destId="{30CEAB2B-780F-45A3-91ED-FD0A928F3F3D}" srcOrd="1" destOrd="0" parTransId="{089D48CB-F439-4DB7-AAC7-9FB3658A78B1}" sibTransId="{DAF8414C-520D-4FE6-ABA3-F104C4E7C1A5}"/>
    <dgm:cxn modelId="{70E53527-B052-4953-8CD3-F5A1F9CEF1C1}" type="presOf" srcId="{0FA235EE-A919-4A8C-8AE5-0761892B1A86}" destId="{09CEE534-4616-4518-AB31-9851CA1604D3}" srcOrd="0" destOrd="0" presId="urn:microsoft.com/office/officeart/2018/2/layout/IconVerticalSolidList"/>
    <dgm:cxn modelId="{02421E33-708F-4760-A78B-913547DD65F0}" type="presOf" srcId="{69152EB4-0B1C-4A52-9423-40F8CF1F2AD8}" destId="{B845174A-EBBF-4F7A-965E-BD122F75F757}" srcOrd="0" destOrd="0" presId="urn:microsoft.com/office/officeart/2018/2/layout/IconVerticalSolidList"/>
    <dgm:cxn modelId="{EC77E161-6253-478F-9CDC-639353C82105}" srcId="{062EAD4F-5C7B-438C-BF6F-F91812B4F54D}" destId="{0FA235EE-A919-4A8C-8AE5-0761892B1A86}" srcOrd="0" destOrd="0" parTransId="{4660D9EC-15A2-4463-995D-969F26884BAA}" sibTransId="{0E3FF7AC-7B0D-44AE-9194-26A64D4BADBD}"/>
    <dgm:cxn modelId="{B3A71847-3460-4BA9-9F49-D1BD585D68DC}" srcId="{062EAD4F-5C7B-438C-BF6F-F91812B4F54D}" destId="{94E1190D-163D-463C-B6A2-B4220BEA74C6}" srcOrd="2" destOrd="0" parTransId="{C1FA47F6-D157-405F-844D-26ABA796E572}" sibTransId="{28C8B8C4-EF11-4DE0-8D94-1E8DD14836D7}"/>
    <dgm:cxn modelId="{5AC42580-9BAE-43AB-846F-C183F6CD86DB}" type="presOf" srcId="{30CEAB2B-780F-45A3-91ED-FD0A928F3F3D}" destId="{BDCAFBDD-BC6F-443F-841D-507CECB9B222}" srcOrd="0" destOrd="0" presId="urn:microsoft.com/office/officeart/2018/2/layout/IconVerticalSolidList"/>
    <dgm:cxn modelId="{D77C2E93-E5AB-416D-8540-533F2E93D24E}" srcId="{94E1190D-163D-463C-B6A2-B4220BEA74C6}" destId="{69152EB4-0B1C-4A52-9423-40F8CF1F2AD8}" srcOrd="0" destOrd="0" parTransId="{F1200616-B370-401A-8803-82A3728980B1}" sibTransId="{22210EBB-4035-40B0-8BC9-0ED6D1861E68}"/>
    <dgm:cxn modelId="{0DC47DAB-6963-469B-A2CA-16F2D7A3B79B}" type="presOf" srcId="{94E1190D-163D-463C-B6A2-B4220BEA74C6}" destId="{B841B76F-9967-4AB6-9642-C6100F634677}" srcOrd="0" destOrd="0" presId="urn:microsoft.com/office/officeart/2018/2/layout/IconVerticalSolidList"/>
    <dgm:cxn modelId="{3F3AE2CD-5E30-4568-821A-EFD7068C2844}" type="presOf" srcId="{062EAD4F-5C7B-438C-BF6F-F91812B4F54D}" destId="{8489CE7C-161A-40E3-A82D-3036F1BB1A37}" srcOrd="0" destOrd="0" presId="urn:microsoft.com/office/officeart/2018/2/layout/IconVerticalSolidList"/>
    <dgm:cxn modelId="{CA65AABC-4712-47F6-B326-58EA210DC87F}" type="presParOf" srcId="{8489CE7C-161A-40E3-A82D-3036F1BB1A37}" destId="{B34EE4EA-C405-49FE-94AF-70B3E469F00B}" srcOrd="0" destOrd="0" presId="urn:microsoft.com/office/officeart/2018/2/layout/IconVerticalSolidList"/>
    <dgm:cxn modelId="{A711B55B-4746-4001-82FE-763A674E5475}" type="presParOf" srcId="{B34EE4EA-C405-49FE-94AF-70B3E469F00B}" destId="{713D4C16-4338-4561-8477-7B51B4C7636B}" srcOrd="0" destOrd="0" presId="urn:microsoft.com/office/officeart/2018/2/layout/IconVerticalSolidList"/>
    <dgm:cxn modelId="{04A66ABA-AAEB-4D9F-A880-296F4D0AD030}" type="presParOf" srcId="{B34EE4EA-C405-49FE-94AF-70B3E469F00B}" destId="{3E59E7E3-BB96-43F1-80BE-48DEB09EB5B9}" srcOrd="1" destOrd="0" presId="urn:microsoft.com/office/officeart/2018/2/layout/IconVerticalSolidList"/>
    <dgm:cxn modelId="{18464D1D-E98F-49AE-AA19-74BB8FCDF2CA}" type="presParOf" srcId="{B34EE4EA-C405-49FE-94AF-70B3E469F00B}" destId="{4E2CB791-11A1-45EC-9135-DF21F124B55F}" srcOrd="2" destOrd="0" presId="urn:microsoft.com/office/officeart/2018/2/layout/IconVerticalSolidList"/>
    <dgm:cxn modelId="{D5BD5497-5656-45C5-A7AA-8AD69624D5D5}" type="presParOf" srcId="{B34EE4EA-C405-49FE-94AF-70B3E469F00B}" destId="{09CEE534-4616-4518-AB31-9851CA1604D3}" srcOrd="3" destOrd="0" presId="urn:microsoft.com/office/officeart/2018/2/layout/IconVerticalSolidList"/>
    <dgm:cxn modelId="{56A2F86A-E231-449E-94DE-1C9E7A66B73A}" type="presParOf" srcId="{8489CE7C-161A-40E3-A82D-3036F1BB1A37}" destId="{B2E43566-18BE-4DF9-8209-25E032F56F8C}" srcOrd="1" destOrd="0" presId="urn:microsoft.com/office/officeart/2018/2/layout/IconVerticalSolidList"/>
    <dgm:cxn modelId="{53689874-0E14-43B7-B62D-17A0B30B0CE7}" type="presParOf" srcId="{8489CE7C-161A-40E3-A82D-3036F1BB1A37}" destId="{47CEF42D-9068-43B1-82F9-A0914134679D}" srcOrd="2" destOrd="0" presId="urn:microsoft.com/office/officeart/2018/2/layout/IconVerticalSolidList"/>
    <dgm:cxn modelId="{8CD53DAF-7F88-4394-BBA7-7F817B3FB393}" type="presParOf" srcId="{47CEF42D-9068-43B1-82F9-A0914134679D}" destId="{67C6CC96-CC83-4772-856C-0B16201DD0F6}" srcOrd="0" destOrd="0" presId="urn:microsoft.com/office/officeart/2018/2/layout/IconVerticalSolidList"/>
    <dgm:cxn modelId="{BFAB23A5-CDE2-46C0-B533-300F6D08C3C9}" type="presParOf" srcId="{47CEF42D-9068-43B1-82F9-A0914134679D}" destId="{B84A6B65-70E1-4172-9917-EF376D74A535}" srcOrd="1" destOrd="0" presId="urn:microsoft.com/office/officeart/2018/2/layout/IconVerticalSolidList"/>
    <dgm:cxn modelId="{E11B09F5-5228-4FBA-8F0B-A58CAD79427D}" type="presParOf" srcId="{47CEF42D-9068-43B1-82F9-A0914134679D}" destId="{A7DBB26B-0A8F-4483-BB91-E55C1578E567}" srcOrd="2" destOrd="0" presId="urn:microsoft.com/office/officeart/2018/2/layout/IconVerticalSolidList"/>
    <dgm:cxn modelId="{7104755A-F4EB-424C-9F2B-1B4FD02EE906}" type="presParOf" srcId="{47CEF42D-9068-43B1-82F9-A0914134679D}" destId="{BDCAFBDD-BC6F-443F-841D-507CECB9B222}" srcOrd="3" destOrd="0" presId="urn:microsoft.com/office/officeart/2018/2/layout/IconVerticalSolidList"/>
    <dgm:cxn modelId="{C34F8A89-0616-4340-8941-5E695E3900CA}" type="presParOf" srcId="{8489CE7C-161A-40E3-A82D-3036F1BB1A37}" destId="{5720D663-2A3D-4245-A6B7-4512DC59D8ED}" srcOrd="3" destOrd="0" presId="urn:microsoft.com/office/officeart/2018/2/layout/IconVerticalSolidList"/>
    <dgm:cxn modelId="{8FC36C0F-B0F3-4456-A225-8D80EFB1A56C}" type="presParOf" srcId="{8489CE7C-161A-40E3-A82D-3036F1BB1A37}" destId="{8330E492-B950-405E-B0EE-59745496D023}" srcOrd="4" destOrd="0" presId="urn:microsoft.com/office/officeart/2018/2/layout/IconVerticalSolidList"/>
    <dgm:cxn modelId="{CF302528-C893-4345-89A5-F21AA8440872}" type="presParOf" srcId="{8330E492-B950-405E-B0EE-59745496D023}" destId="{C5D13871-FDC9-4913-95BB-0A1C8CAB769B}" srcOrd="0" destOrd="0" presId="urn:microsoft.com/office/officeart/2018/2/layout/IconVerticalSolidList"/>
    <dgm:cxn modelId="{6158ECD7-CAD2-4132-A60C-65AC00CBF96B}" type="presParOf" srcId="{8330E492-B950-405E-B0EE-59745496D023}" destId="{B4038EFE-CCE6-401C-95BA-8C6B3AE50724}" srcOrd="1" destOrd="0" presId="urn:microsoft.com/office/officeart/2018/2/layout/IconVerticalSolidList"/>
    <dgm:cxn modelId="{719A7149-4475-426E-ACD8-80AC05261198}" type="presParOf" srcId="{8330E492-B950-405E-B0EE-59745496D023}" destId="{43D64139-8C67-4663-810D-7D6EEAB23B67}" srcOrd="2" destOrd="0" presId="urn:microsoft.com/office/officeart/2018/2/layout/IconVerticalSolidList"/>
    <dgm:cxn modelId="{D7AFDCD6-2B85-4A86-BE7F-6005FF71D952}" type="presParOf" srcId="{8330E492-B950-405E-B0EE-59745496D023}" destId="{B841B76F-9967-4AB6-9642-C6100F634677}" srcOrd="3" destOrd="0" presId="urn:microsoft.com/office/officeart/2018/2/layout/IconVerticalSolidList"/>
    <dgm:cxn modelId="{2C0D09F5-E761-47F3-BE9A-189D76DD4B4C}" type="presParOf" srcId="{8330E492-B950-405E-B0EE-59745496D023}" destId="{B845174A-EBBF-4F7A-965E-BD122F75F757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D4C16-4338-4561-8477-7B51B4C7636B}">
      <dsp:nvSpPr>
        <dsp:cNvPr id="0" name=""/>
        <dsp:cNvSpPr/>
      </dsp:nvSpPr>
      <dsp:spPr>
        <a:xfrm>
          <a:off x="0" y="531"/>
          <a:ext cx="86614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59E7E3-BB96-43F1-80BE-48DEB09EB5B9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CEE534-4616-4518-AB31-9851CA1604D3}">
      <dsp:nvSpPr>
        <dsp:cNvPr id="0" name=""/>
        <dsp:cNvSpPr/>
      </dsp:nvSpPr>
      <dsp:spPr>
        <a:xfrm>
          <a:off x="1435590" y="531"/>
          <a:ext cx="72258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Verkeersmaatregelen op korte termijn</a:t>
          </a:r>
          <a:endParaRPr lang="en-US" sz="2500" kern="1200" dirty="0"/>
        </a:p>
      </dsp:txBody>
      <dsp:txXfrm>
        <a:off x="1435590" y="531"/>
        <a:ext cx="7225809" cy="1242935"/>
      </dsp:txXfrm>
    </dsp:sp>
    <dsp:sp modelId="{67C6CC96-CC83-4772-856C-0B16201DD0F6}">
      <dsp:nvSpPr>
        <dsp:cNvPr id="0" name=""/>
        <dsp:cNvSpPr/>
      </dsp:nvSpPr>
      <dsp:spPr>
        <a:xfrm>
          <a:off x="0" y="1554201"/>
          <a:ext cx="86614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A6B65-70E1-4172-9917-EF376D74A535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CAFBDD-BC6F-443F-841D-507CECB9B222}">
      <dsp:nvSpPr>
        <dsp:cNvPr id="0" name=""/>
        <dsp:cNvSpPr/>
      </dsp:nvSpPr>
      <dsp:spPr>
        <a:xfrm>
          <a:off x="1435590" y="1554201"/>
          <a:ext cx="72258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Budget van €20.000,- </a:t>
          </a:r>
          <a:endParaRPr lang="en-US" sz="2500" kern="1200"/>
        </a:p>
      </dsp:txBody>
      <dsp:txXfrm>
        <a:off x="1435590" y="1554201"/>
        <a:ext cx="7225809" cy="1242935"/>
      </dsp:txXfrm>
    </dsp:sp>
    <dsp:sp modelId="{C5D13871-FDC9-4913-95BB-0A1C8CAB769B}">
      <dsp:nvSpPr>
        <dsp:cNvPr id="0" name=""/>
        <dsp:cNvSpPr/>
      </dsp:nvSpPr>
      <dsp:spPr>
        <a:xfrm>
          <a:off x="0" y="3107870"/>
          <a:ext cx="8661400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038EFE-CCE6-401C-95BA-8C6B3AE50724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41B76F-9967-4AB6-9642-C6100F634677}">
      <dsp:nvSpPr>
        <dsp:cNvPr id="0" name=""/>
        <dsp:cNvSpPr/>
      </dsp:nvSpPr>
      <dsp:spPr>
        <a:xfrm>
          <a:off x="1435590" y="3107870"/>
          <a:ext cx="3897630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 dirty="0"/>
            <a:t>Voorkeur voor maatregel </a:t>
          </a:r>
          <a:endParaRPr lang="en-US" sz="2500" kern="1200" dirty="0"/>
        </a:p>
      </dsp:txBody>
      <dsp:txXfrm>
        <a:off x="1435590" y="3107870"/>
        <a:ext cx="3897630" cy="1242935"/>
      </dsp:txXfrm>
    </dsp:sp>
    <dsp:sp modelId="{B845174A-EBBF-4F7A-965E-BD122F75F757}">
      <dsp:nvSpPr>
        <dsp:cNvPr id="0" name=""/>
        <dsp:cNvSpPr/>
      </dsp:nvSpPr>
      <dsp:spPr>
        <a:xfrm>
          <a:off x="5333220" y="3107870"/>
          <a:ext cx="332817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5333220" y="3107870"/>
        <a:ext cx="3328179" cy="1242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2A695-7FB1-4C2D-9193-97F3AE2FE9C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C82C2-5CE0-4AEF-AAB7-FA6C8A517C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7397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45200" y="0"/>
            <a:ext cx="6146800" cy="6858000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25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794500" y="2770983"/>
            <a:ext cx="4559300" cy="1381125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794500" y="4288633"/>
            <a:ext cx="45593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0" name="Tijdelijke aanduiding voor afbeelding 1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452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422" y="892288"/>
            <a:ext cx="2981455" cy="98640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45200" cy="686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44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, 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 flipH="1">
            <a:off x="9779000" y="0"/>
            <a:ext cx="2413000" cy="6858000"/>
          </a:xfrm>
          <a:prstGeom prst="rect">
            <a:avLst/>
          </a:prstGeom>
          <a:gradFill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25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1329923"/>
            <a:ext cx="4927600" cy="915988"/>
          </a:xfrm>
        </p:spPr>
        <p:txBody>
          <a:bodyPr/>
          <a:lstStyle>
            <a:lvl1pPr>
              <a:defRPr b="1">
                <a:solidFill>
                  <a:srgbClr val="561F37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451100"/>
            <a:ext cx="4927600" cy="37000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0" name="AutoShape 2"/>
          <p:cNvSpPr/>
          <p:nvPr userDrawn="1"/>
        </p:nvSpPr>
        <p:spPr>
          <a:xfrm>
            <a:off x="10922001" y="365126"/>
            <a:ext cx="76200" cy="454977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01" y="5621738"/>
            <a:ext cx="1600200" cy="529423"/>
          </a:xfrm>
          <a:prstGeom prst="rect">
            <a:avLst/>
          </a:prstGeom>
        </p:spPr>
      </p:pic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096000" y="365126"/>
            <a:ext cx="3352800" cy="578603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52" r="4369"/>
          <a:stretch/>
        </p:blipFill>
        <p:spPr>
          <a:xfrm>
            <a:off x="6096000" y="365125"/>
            <a:ext cx="3362325" cy="578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24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661400" cy="1325563"/>
          </a:xfrm>
        </p:spPr>
        <p:txBody>
          <a:bodyPr/>
          <a:lstStyle>
            <a:lvl1pPr>
              <a:defRPr b="1">
                <a:solidFill>
                  <a:srgbClr val="005B8C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86614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0" name="Rechthoek 9"/>
          <p:cNvSpPr/>
          <p:nvPr userDrawn="1"/>
        </p:nvSpPr>
        <p:spPr>
          <a:xfrm flipH="1">
            <a:off x="9779000" y="0"/>
            <a:ext cx="2413000" cy="6858000"/>
          </a:xfrm>
          <a:prstGeom prst="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25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AutoShape 2"/>
          <p:cNvSpPr/>
          <p:nvPr userDrawn="1"/>
        </p:nvSpPr>
        <p:spPr>
          <a:xfrm>
            <a:off x="10922001" y="365126"/>
            <a:ext cx="76200" cy="4549774"/>
          </a:xfrm>
          <a:prstGeom prst="rect">
            <a:avLst/>
          </a:prstGeom>
          <a:solidFill>
            <a:srgbClr val="005B8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01" y="5623704"/>
            <a:ext cx="1600200" cy="52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38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, 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 flipH="1">
            <a:off x="9779000" y="0"/>
            <a:ext cx="2413000" cy="6858000"/>
          </a:xfrm>
          <a:prstGeom prst="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25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1329923"/>
            <a:ext cx="4927600" cy="915988"/>
          </a:xfrm>
        </p:spPr>
        <p:txBody>
          <a:bodyPr/>
          <a:lstStyle>
            <a:lvl1pPr>
              <a:defRPr b="1">
                <a:solidFill>
                  <a:srgbClr val="005B8C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2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451100"/>
            <a:ext cx="4927600" cy="37000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95400" cy="365125"/>
          </a:xfrm>
        </p:spPr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2260600" y="6356350"/>
            <a:ext cx="1333500" cy="365125"/>
          </a:xfrm>
        </p:spPr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5" name="AutoShape 2"/>
          <p:cNvSpPr/>
          <p:nvPr userDrawn="1"/>
        </p:nvSpPr>
        <p:spPr>
          <a:xfrm>
            <a:off x="10922001" y="365126"/>
            <a:ext cx="76200" cy="4549774"/>
          </a:xfrm>
          <a:prstGeom prst="rect">
            <a:avLst/>
          </a:prstGeom>
          <a:solidFill>
            <a:srgbClr val="005B8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01" y="5623704"/>
            <a:ext cx="1600200" cy="527457"/>
          </a:xfrm>
          <a:prstGeom prst="rect">
            <a:avLst/>
          </a:prstGeom>
        </p:spPr>
      </p:pic>
      <p:sp>
        <p:nvSpPr>
          <p:cNvPr id="1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096000" y="365126"/>
            <a:ext cx="3352800" cy="578603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21" name="Afbeelding 2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6950" y="365126"/>
            <a:ext cx="3371850" cy="578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22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el/Quote met sub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3390900"/>
            <a:ext cx="12192000" cy="3467100"/>
          </a:xfrm>
          <a:prstGeom prst="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25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1295400"/>
            <a:ext cx="10515600" cy="1849438"/>
          </a:xfrm>
        </p:spPr>
        <p:txBody>
          <a:bodyPr anchor="b"/>
          <a:lstStyle>
            <a:lvl1pPr algn="ctr">
              <a:defRPr sz="6000" b="1" baseline="0">
                <a:solidFill>
                  <a:srgbClr val="005B8C"/>
                </a:solidFill>
              </a:defRPr>
            </a:lvl1pPr>
          </a:lstStyle>
          <a:p>
            <a:r>
              <a:rPr lang="nl-NL" dirty="0"/>
              <a:t>Titel / Quote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838200" y="3962400"/>
            <a:ext cx="10515600" cy="1162050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Vraag / stelling / toelichting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2400" y="6098767"/>
            <a:ext cx="1600200" cy="52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55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5800" y="365125"/>
            <a:ext cx="7112000" cy="1325563"/>
          </a:xfrm>
        </p:spPr>
        <p:txBody>
          <a:bodyPr/>
          <a:lstStyle>
            <a:lvl1pPr>
              <a:defRPr>
                <a:solidFill>
                  <a:srgbClr val="561F37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825625"/>
            <a:ext cx="3378200" cy="4775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0" name="AutoShape 2"/>
          <p:cNvSpPr/>
          <p:nvPr userDrawn="1"/>
        </p:nvSpPr>
        <p:spPr>
          <a:xfrm>
            <a:off x="228601" y="365125"/>
            <a:ext cx="116751" cy="6235700"/>
          </a:xfrm>
          <a:prstGeom prst="rect">
            <a:avLst/>
          </a:prstGeom>
          <a:solidFill>
            <a:srgbClr val="E8EBE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18" name="Rechthoek 17"/>
          <p:cNvSpPr/>
          <p:nvPr userDrawn="1"/>
        </p:nvSpPr>
        <p:spPr>
          <a:xfrm>
            <a:off x="10309948" y="0"/>
            <a:ext cx="1882052" cy="6858000"/>
          </a:xfrm>
          <a:prstGeom prst="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25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ijdelijke aanduiding voor inhoud 2"/>
          <p:cNvSpPr>
            <a:spLocks noGrp="1"/>
          </p:cNvSpPr>
          <p:nvPr>
            <p:ph sz="half" idx="13"/>
          </p:nvPr>
        </p:nvSpPr>
        <p:spPr>
          <a:xfrm>
            <a:off x="4404448" y="1825625"/>
            <a:ext cx="3393352" cy="47752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5" name="Tijdelijke aanduiding voor afbeelding 14"/>
          <p:cNvSpPr>
            <a:spLocks noGrp="1"/>
          </p:cNvSpPr>
          <p:nvPr>
            <p:ph type="pic" sz="quarter" idx="14"/>
          </p:nvPr>
        </p:nvSpPr>
        <p:spPr>
          <a:xfrm>
            <a:off x="8379548" y="365125"/>
            <a:ext cx="3723552" cy="183515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6" name="Tijdelijke aanduiding voor afbeelding 14"/>
          <p:cNvSpPr>
            <a:spLocks noGrp="1"/>
          </p:cNvSpPr>
          <p:nvPr>
            <p:ph type="pic" sz="quarter" idx="15"/>
          </p:nvPr>
        </p:nvSpPr>
        <p:spPr>
          <a:xfrm>
            <a:off x="8379548" y="2565400"/>
            <a:ext cx="3723552" cy="183515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7" name="Tijdelijke aanduiding voor afbeelding 14"/>
          <p:cNvSpPr>
            <a:spLocks noGrp="1"/>
          </p:cNvSpPr>
          <p:nvPr>
            <p:ph type="pic" sz="quarter" idx="16"/>
          </p:nvPr>
        </p:nvSpPr>
        <p:spPr>
          <a:xfrm>
            <a:off x="8379548" y="4765675"/>
            <a:ext cx="3723552" cy="183515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1" name="Tijdelijke aanduiding voor 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882" y="373363"/>
            <a:ext cx="3723552" cy="1835150"/>
          </a:xfrm>
          <a:prstGeom prst="rect">
            <a:avLst/>
          </a:prstGeom>
        </p:spPr>
      </p:pic>
      <p:pic>
        <p:nvPicPr>
          <p:cNvPr id="12" name="Tijdelijke aanduiding voor 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31" b="6131"/>
          <a:stretch>
            <a:fillRect/>
          </a:stretch>
        </p:blipFill>
        <p:spPr>
          <a:xfrm>
            <a:off x="8379548" y="2565400"/>
            <a:ext cx="3723552" cy="1835150"/>
          </a:xfrm>
          <a:prstGeom prst="rect">
            <a:avLst/>
          </a:prstGeom>
        </p:spPr>
      </p:pic>
      <p:pic>
        <p:nvPicPr>
          <p:cNvPr id="14" name="Tijdelijke aanduiding voor afbeelding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548" y="4765675"/>
            <a:ext cx="3723552" cy="18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240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el of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1930400" y="659608"/>
            <a:ext cx="9550400" cy="5423692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25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78100" y="1828801"/>
            <a:ext cx="8496300" cy="2211388"/>
          </a:xfrm>
        </p:spPr>
        <p:txBody>
          <a:bodyPr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Titel/quote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AutoShape 2"/>
          <p:cNvSpPr/>
          <p:nvPr userDrawn="1"/>
        </p:nvSpPr>
        <p:spPr>
          <a:xfrm>
            <a:off x="838200" y="659608"/>
            <a:ext cx="101600" cy="542369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425691"/>
            <a:ext cx="1600200" cy="52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81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el of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1930400" y="659608"/>
            <a:ext cx="9550400" cy="5423692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25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78100" y="1828801"/>
            <a:ext cx="8496300" cy="2211388"/>
          </a:xfrm>
        </p:spPr>
        <p:txBody>
          <a:bodyPr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Titel/quote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AutoShape 2"/>
          <p:cNvSpPr/>
          <p:nvPr userDrawn="1"/>
        </p:nvSpPr>
        <p:spPr>
          <a:xfrm>
            <a:off x="838200" y="659608"/>
            <a:ext cx="101600" cy="542369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425691"/>
            <a:ext cx="1600200" cy="52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39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el of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1930400" y="659608"/>
            <a:ext cx="9550400" cy="5423692"/>
          </a:xfrm>
          <a:prstGeom prst="rect">
            <a:avLst/>
          </a:prstGeom>
          <a:gradFill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25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78100" y="1828801"/>
            <a:ext cx="8496300" cy="2211388"/>
          </a:xfrm>
        </p:spPr>
        <p:txBody>
          <a:bodyPr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Titel/quote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AutoShape 2"/>
          <p:cNvSpPr/>
          <p:nvPr userDrawn="1"/>
        </p:nvSpPr>
        <p:spPr>
          <a:xfrm>
            <a:off x="838200" y="659608"/>
            <a:ext cx="101600" cy="542369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425691"/>
            <a:ext cx="1600200" cy="52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11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el of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1930400" y="659608"/>
            <a:ext cx="9550400" cy="5423692"/>
          </a:xfrm>
          <a:prstGeom prst="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25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78100" y="1828801"/>
            <a:ext cx="8496300" cy="2211388"/>
          </a:xfrm>
        </p:spPr>
        <p:txBody>
          <a:bodyPr>
            <a:normAutofit/>
          </a:bodyPr>
          <a:lstStyle>
            <a:lvl1pPr>
              <a:defRPr sz="5000">
                <a:solidFill>
                  <a:srgbClr val="005B8C"/>
                </a:solidFill>
              </a:defRPr>
            </a:lvl1pPr>
          </a:lstStyle>
          <a:p>
            <a:r>
              <a:rPr lang="nl-NL" dirty="0"/>
              <a:t>Titel/quote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AutoShape 2"/>
          <p:cNvSpPr/>
          <p:nvPr userDrawn="1"/>
        </p:nvSpPr>
        <p:spPr>
          <a:xfrm>
            <a:off x="838200" y="659608"/>
            <a:ext cx="101600" cy="542369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0" y="5427657"/>
            <a:ext cx="1600200" cy="52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27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5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45200" y="0"/>
            <a:ext cx="6146800" cy="6858000"/>
          </a:xfrm>
          <a:prstGeom prst="rect">
            <a:avLst/>
          </a:prstGeom>
          <a:gradFill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25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794500" y="2770983"/>
            <a:ext cx="4559300" cy="1381125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794500" y="4288633"/>
            <a:ext cx="45593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0" name="Tijdelijke aanduiding voor afbeelding 1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452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422" y="892288"/>
            <a:ext cx="2981455" cy="98640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" y="-14725"/>
            <a:ext cx="6038335" cy="688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5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45200" y="0"/>
            <a:ext cx="6146800" cy="6858000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25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794500" y="2770983"/>
            <a:ext cx="4559300" cy="1381125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794500" y="4288633"/>
            <a:ext cx="45593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0" name="Tijdelijke aanduiding voor afbeelding 1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452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422" y="892288"/>
            <a:ext cx="2981455" cy="98640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70" r="11321"/>
          <a:stretch/>
        </p:blipFill>
        <p:spPr>
          <a:xfrm>
            <a:off x="-16778" y="0"/>
            <a:ext cx="6070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6061978" y="0"/>
            <a:ext cx="6130022" cy="6858000"/>
          </a:xfrm>
          <a:prstGeom prst="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25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794500" y="2770983"/>
            <a:ext cx="4559300" cy="1381125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rgbClr val="005B8C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794500" y="4288633"/>
            <a:ext cx="45593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5B8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Subtitel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20600"/>
          <a:stretch/>
        </p:blipFill>
        <p:spPr>
          <a:xfrm>
            <a:off x="-9526" y="0"/>
            <a:ext cx="6071953" cy="6859057"/>
          </a:xfrm>
          <a:prstGeom prst="rect">
            <a:avLst/>
          </a:prstGeom>
        </p:spPr>
      </p:pic>
      <p:sp>
        <p:nvSpPr>
          <p:cNvPr id="20" name="Tijdelijke aanduiding voor afbeelding 1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45200" cy="6858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421" y="892288"/>
            <a:ext cx="2992567" cy="98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4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661400" cy="1325563"/>
          </a:xfrm>
        </p:spPr>
        <p:txBody>
          <a:bodyPr/>
          <a:lstStyle>
            <a:lvl1pPr>
              <a:defRPr b="1">
                <a:solidFill>
                  <a:srgbClr val="561F37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86614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 flipH="1">
            <a:off x="9779000" y="0"/>
            <a:ext cx="2413000" cy="6858000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25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AutoShape 2"/>
          <p:cNvSpPr/>
          <p:nvPr userDrawn="1"/>
        </p:nvSpPr>
        <p:spPr>
          <a:xfrm>
            <a:off x="10922001" y="365126"/>
            <a:ext cx="76200" cy="454977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01" y="5621738"/>
            <a:ext cx="1600200" cy="52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5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 flipH="1">
            <a:off x="9779000" y="0"/>
            <a:ext cx="2413000" cy="6858000"/>
          </a:xfrm>
          <a:prstGeom prst="rect">
            <a:avLst/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25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1329923"/>
            <a:ext cx="4927600" cy="915988"/>
          </a:xfrm>
        </p:spPr>
        <p:txBody>
          <a:bodyPr/>
          <a:lstStyle>
            <a:lvl1pPr>
              <a:defRPr b="1">
                <a:solidFill>
                  <a:srgbClr val="561F37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451100"/>
            <a:ext cx="4927600" cy="37000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0" name="AutoShape 2"/>
          <p:cNvSpPr/>
          <p:nvPr userDrawn="1"/>
        </p:nvSpPr>
        <p:spPr>
          <a:xfrm>
            <a:off x="10922001" y="365126"/>
            <a:ext cx="76200" cy="454977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01" y="5621738"/>
            <a:ext cx="1600200" cy="529423"/>
          </a:xfrm>
          <a:prstGeom prst="rect">
            <a:avLst/>
          </a:prstGeom>
        </p:spPr>
      </p:pic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096000" y="365126"/>
            <a:ext cx="3352800" cy="578603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65126"/>
            <a:ext cx="3352800" cy="58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2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661400" cy="1325563"/>
          </a:xfrm>
        </p:spPr>
        <p:txBody>
          <a:bodyPr/>
          <a:lstStyle>
            <a:lvl1pPr>
              <a:defRPr b="1">
                <a:solidFill>
                  <a:srgbClr val="561F37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86614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 flipH="1">
            <a:off x="9779000" y="0"/>
            <a:ext cx="2413000" cy="6858000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25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AutoShape 2"/>
          <p:cNvSpPr/>
          <p:nvPr userDrawn="1"/>
        </p:nvSpPr>
        <p:spPr>
          <a:xfrm>
            <a:off x="10922001" y="365126"/>
            <a:ext cx="76200" cy="454977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01" y="5621738"/>
            <a:ext cx="1600200" cy="52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1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, tekst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 flipH="1">
            <a:off x="9779000" y="0"/>
            <a:ext cx="2413000" cy="6858000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25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1329923"/>
            <a:ext cx="4927600" cy="915988"/>
          </a:xfrm>
        </p:spPr>
        <p:txBody>
          <a:bodyPr/>
          <a:lstStyle>
            <a:lvl1pPr>
              <a:defRPr b="1">
                <a:solidFill>
                  <a:srgbClr val="561F37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451100"/>
            <a:ext cx="4927600" cy="37000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0" name="AutoShape 2"/>
          <p:cNvSpPr/>
          <p:nvPr userDrawn="1"/>
        </p:nvSpPr>
        <p:spPr>
          <a:xfrm>
            <a:off x="10922001" y="365126"/>
            <a:ext cx="76200" cy="454977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01" y="5621738"/>
            <a:ext cx="1600200" cy="529423"/>
          </a:xfrm>
          <a:prstGeom prst="rect">
            <a:avLst/>
          </a:prstGeom>
        </p:spPr>
      </p:pic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6096000" y="365126"/>
            <a:ext cx="3352800" cy="578603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6475" y="350245"/>
            <a:ext cx="3352800" cy="58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81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661400" cy="1325563"/>
          </a:xfrm>
        </p:spPr>
        <p:txBody>
          <a:bodyPr/>
          <a:lstStyle>
            <a:lvl1pPr>
              <a:defRPr b="1">
                <a:solidFill>
                  <a:srgbClr val="561F37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86614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4A16-155E-4E31-A04A-697F461E4BBA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9" name="Rechthoek 8"/>
          <p:cNvSpPr/>
          <p:nvPr userDrawn="1"/>
        </p:nvSpPr>
        <p:spPr>
          <a:xfrm flipH="1">
            <a:off x="9779000" y="0"/>
            <a:ext cx="2413000" cy="6858000"/>
          </a:xfrm>
          <a:prstGeom prst="rect">
            <a:avLst/>
          </a:prstGeom>
          <a:gradFill>
            <a:gsLst>
              <a:gs pos="0">
                <a:schemeClr val="accent3">
                  <a:satMod val="103000"/>
                  <a:lumMod val="102000"/>
                  <a:tint val="94000"/>
                </a:schemeClr>
              </a:gs>
              <a:gs pos="25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AutoShape 2"/>
          <p:cNvSpPr/>
          <p:nvPr userDrawn="1"/>
        </p:nvSpPr>
        <p:spPr>
          <a:xfrm>
            <a:off x="10922001" y="365126"/>
            <a:ext cx="76200" cy="454977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01" y="5621738"/>
            <a:ext cx="1600200" cy="52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3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34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13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295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BC969-BAD6-4071-97FB-5DABD4730607}" type="datetimeFigureOut">
              <a:rPr lang="nl-NL" smtClean="0"/>
              <a:t>18-3-2026</a:t>
            </a:fld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260600" y="6356350"/>
            <a:ext cx="1333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A4A16-155E-4E31-A04A-697F461E4BB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936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72" r:id="rId4"/>
    <p:sldLayoutId id="2147483664" r:id="rId5"/>
    <p:sldLayoutId id="2147483670" r:id="rId6"/>
    <p:sldLayoutId id="2147483663" r:id="rId7"/>
    <p:sldLayoutId id="2147483668" r:id="rId8"/>
    <p:sldLayoutId id="2147483662" r:id="rId9"/>
    <p:sldLayoutId id="2147483669" r:id="rId10"/>
    <p:sldLayoutId id="2147483671" r:id="rId11"/>
    <p:sldLayoutId id="2147483650" r:id="rId12"/>
    <p:sldLayoutId id="2147483651" r:id="rId13"/>
    <p:sldLayoutId id="2147483652" r:id="rId14"/>
    <p:sldLayoutId id="2147483666" r:id="rId15"/>
    <p:sldLayoutId id="2147483665" r:id="rId16"/>
    <p:sldLayoutId id="2147483654" r:id="rId17"/>
    <p:sldLayoutId id="2147483667" r:id="rId18"/>
    <p:sldLayoutId id="214748365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microsoft.com/office/2018/10/relationships/comments" Target="../comments/modernComment_107_B54FC99A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2800" dirty="0"/>
              <a:t>Informatieavond verkeersmaatregelen </a:t>
            </a:r>
            <a:r>
              <a:rPr lang="nl-NL" sz="2800" dirty="0" err="1"/>
              <a:t>Emmerikseweg</a:t>
            </a:r>
            <a:endParaRPr lang="nl-NL" sz="28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Jamie Franken</a:t>
            </a:r>
          </a:p>
          <a:p>
            <a:r>
              <a:rPr lang="nl-NL" sz="1800" dirty="0"/>
              <a:t>Carla </a:t>
            </a:r>
            <a:r>
              <a:rPr lang="nl-NL" sz="1800" dirty="0" err="1"/>
              <a:t>Mollenhof</a:t>
            </a:r>
            <a:endParaRPr lang="nl-NL" sz="1800" dirty="0"/>
          </a:p>
          <a:p>
            <a:r>
              <a:rPr lang="nl-NL" sz="1800" dirty="0"/>
              <a:t>Sanne </a:t>
            </a:r>
            <a:r>
              <a:rPr lang="nl-NL" sz="1800" dirty="0" err="1"/>
              <a:t>Pross</a:t>
            </a:r>
            <a:endParaRPr lang="nl-NL" sz="1800" dirty="0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3AAB633-87FA-E267-208F-EF3AB48E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46" r="20428"/>
          <a:stretch>
            <a:fillRect/>
          </a:stretch>
        </p:blipFill>
        <p:spPr>
          <a:xfrm>
            <a:off x="1" y="0"/>
            <a:ext cx="6045200" cy="6857990"/>
          </a:xfrm>
          <a:custGeom>
            <a:avLst/>
            <a:gdLst/>
            <a:ahLst/>
            <a:cxnLst/>
            <a:rect l="l" t="t" r="r" b="b"/>
            <a:pathLst>
              <a:path w="7448551" h="6858000">
                <a:moveTo>
                  <a:pt x="0" y="0"/>
                </a:moveTo>
                <a:lnTo>
                  <a:pt x="7448551" y="0"/>
                </a:lnTo>
                <a:lnTo>
                  <a:pt x="744855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377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E282DC-17A2-A6AE-0235-B8B3B38DF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500" y="2770983"/>
            <a:ext cx="4559300" cy="1381125"/>
          </a:xfrm>
        </p:spPr>
        <p:txBody>
          <a:bodyPr anchor="b">
            <a:normAutofit/>
          </a:bodyPr>
          <a:lstStyle/>
          <a:p>
            <a:r>
              <a:rPr lang="nl-NL" dirty="0"/>
              <a:t>Vragen?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EA56D40-EB91-6186-BB3B-2C733EE77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4500" y="4288633"/>
            <a:ext cx="4559300" cy="1655762"/>
          </a:xfrm>
        </p:spPr>
        <p:txBody>
          <a:bodyPr/>
          <a:lstStyle/>
          <a:p>
            <a:r>
              <a:rPr lang="en-US" dirty="0"/>
              <a:t>En </a:t>
            </a:r>
            <a:r>
              <a:rPr lang="en-US" dirty="0" err="1"/>
              <a:t>opmerkingen</a:t>
            </a:r>
            <a:r>
              <a:rPr lang="en-US" dirty="0"/>
              <a:t> </a:t>
            </a:r>
          </a:p>
        </p:txBody>
      </p:sp>
      <p:pic>
        <p:nvPicPr>
          <p:cNvPr id="5" name="Picture 4" descr="Geel vraagteken">
            <a:extLst>
              <a:ext uri="{FF2B5EF4-FFF2-40B4-BE49-F238E27FC236}">
                <a16:creationId xmlns:a16="http://schemas.microsoft.com/office/drawing/2014/main" id="{23D72BFB-4108-BA40-80B1-889E850C44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030" r="6081"/>
          <a:stretch>
            <a:fillRect/>
          </a:stretch>
        </p:blipFill>
        <p:spPr>
          <a:xfrm>
            <a:off x="20" y="10"/>
            <a:ext cx="60451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728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741206-029D-4EE9-6496-0740D6587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500" y="2770983"/>
            <a:ext cx="4559300" cy="1381125"/>
          </a:xfrm>
        </p:spPr>
        <p:txBody>
          <a:bodyPr anchor="b">
            <a:normAutofit/>
          </a:bodyPr>
          <a:lstStyle/>
          <a:p>
            <a:r>
              <a:rPr lang="nl-NL" dirty="0"/>
              <a:t>Pauze 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FD40159-DBED-81E3-2B76-A132A8091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4500" y="4288633"/>
            <a:ext cx="4559300" cy="1655762"/>
          </a:xfrm>
        </p:spPr>
        <p:txBody>
          <a:bodyPr>
            <a:normAutofit/>
          </a:bodyPr>
          <a:lstStyle/>
          <a:p>
            <a:r>
              <a:rPr lang="en-US" dirty="0"/>
              <a:t>10 </a:t>
            </a:r>
            <a:r>
              <a:rPr lang="nl-NL" noProof="0" dirty="0"/>
              <a:t>minuten</a:t>
            </a:r>
            <a:r>
              <a:rPr lang="en-US" dirty="0"/>
              <a:t> </a:t>
            </a:r>
          </a:p>
        </p:txBody>
      </p:sp>
      <p:pic>
        <p:nvPicPr>
          <p:cNvPr id="5" name="Picture 4" descr="Lege oranje stoelen die een cirkel vormen">
            <a:extLst>
              <a:ext uri="{FF2B5EF4-FFF2-40B4-BE49-F238E27FC236}">
                <a16:creationId xmlns:a16="http://schemas.microsoft.com/office/drawing/2014/main" id="{01305E3E-BD83-6BD3-DEFD-C907E40A6D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70" r="30040" b="-2"/>
          <a:stretch>
            <a:fillRect/>
          </a:stretch>
        </p:blipFill>
        <p:spPr>
          <a:xfrm>
            <a:off x="8" y="0"/>
            <a:ext cx="604518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6433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86B63-3CDB-60CC-5D35-A4E018633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Breng uw voorkeur uit via het kaartje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664996-1D36-944E-3268-0DDC943FDC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1825625"/>
            <a:ext cx="2106031" cy="466725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000" b="1" dirty="0"/>
              <a:t>Voorstel 1</a:t>
            </a:r>
          </a:p>
          <a:p>
            <a:pPr marL="0" indent="0" algn="ctr">
              <a:buNone/>
            </a:pPr>
            <a:endParaRPr lang="nl-NL" sz="2000" b="1" dirty="0"/>
          </a:p>
          <a:p>
            <a:pPr marL="0" indent="0" algn="ctr">
              <a:buNone/>
            </a:pPr>
            <a:r>
              <a:rPr lang="nl-NL" sz="2000" dirty="0"/>
              <a:t>Aanpassing komingang</a:t>
            </a:r>
          </a:p>
          <a:p>
            <a:pPr marL="0" indent="0" algn="ctr">
              <a:buNone/>
            </a:pPr>
            <a:endParaRPr lang="nl-NL" sz="2000" dirty="0"/>
          </a:p>
          <a:p>
            <a:pPr marL="0" indent="0" algn="ctr">
              <a:buNone/>
            </a:pPr>
            <a:r>
              <a:rPr lang="nl-NL" sz="2000" dirty="0"/>
              <a:t>Drempel </a:t>
            </a:r>
          </a:p>
          <a:p>
            <a:pPr marL="0" indent="0" algn="ctr">
              <a:buNone/>
            </a:pPr>
            <a:endParaRPr lang="nl-NL" sz="2000" dirty="0"/>
          </a:p>
          <a:p>
            <a:pPr marL="0" indent="0" algn="ctr">
              <a:buNone/>
            </a:pPr>
            <a:r>
              <a:rPr lang="nl-NL" sz="2000" dirty="0"/>
              <a:t>Fietsers de rijbaan op begeleiden bij de komingang </a:t>
            </a:r>
            <a:endParaRPr lang="nl-NL" sz="1800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9C31900-DACA-986E-C1FF-2D2B6303D3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140076" y="1825625"/>
            <a:ext cx="2106031" cy="466725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000" b="1" dirty="0"/>
              <a:t>Voorstel 2</a:t>
            </a:r>
          </a:p>
          <a:p>
            <a:pPr marL="0" indent="0" algn="ctr">
              <a:buNone/>
            </a:pPr>
            <a:endParaRPr lang="nl-NL" sz="2000" b="1" dirty="0"/>
          </a:p>
          <a:p>
            <a:pPr marL="0" indent="0" algn="ctr">
              <a:buNone/>
            </a:pPr>
            <a:r>
              <a:rPr lang="nl-NL" sz="2000" dirty="0"/>
              <a:t>Fietsstroken op de weg </a:t>
            </a:r>
          </a:p>
        </p:txBody>
      </p:sp>
      <p:pic>
        <p:nvPicPr>
          <p:cNvPr id="8" name="Picture 10" descr="30-km-per-uur-zones">
            <a:extLst>
              <a:ext uri="{FF2B5EF4-FFF2-40B4-BE49-F238E27FC236}">
                <a16:creationId xmlns:a16="http://schemas.microsoft.com/office/drawing/2014/main" id="{566E8FCD-11D9-523D-7E9C-0076C7DED45C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90" r="9090"/>
          <a:stretch>
            <a:fillRect/>
          </a:stretch>
        </p:blipFill>
        <p:spPr bwMode="auto">
          <a:xfrm>
            <a:off x="8378825" y="365125"/>
            <a:ext cx="3724275" cy="1835150"/>
          </a:xfrm>
          <a:custGeom>
            <a:avLst/>
            <a:gdLst/>
            <a:ahLst/>
            <a:cxnLst/>
            <a:rect l="l" t="t" r="r" b="b"/>
            <a:pathLst>
              <a:path w="5634852" h="2287247">
                <a:moveTo>
                  <a:pt x="0" y="0"/>
                </a:moveTo>
                <a:lnTo>
                  <a:pt x="5634852" y="0"/>
                </a:lnTo>
                <a:lnTo>
                  <a:pt x="5634852" y="2287247"/>
                </a:lnTo>
                <a:lnTo>
                  <a:pt x="0" y="22872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VERANCIER VOOR WEG- EN WATERBOUW">
            <a:extLst>
              <a:ext uri="{FF2B5EF4-FFF2-40B4-BE49-F238E27FC236}">
                <a16:creationId xmlns:a16="http://schemas.microsoft.com/office/drawing/2014/main" id="{0DED6F99-F4F5-4418-67FF-85351833D1D8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11" r="18711"/>
          <a:stretch>
            <a:fillRect/>
          </a:stretch>
        </p:blipFill>
        <p:spPr bwMode="auto">
          <a:xfrm>
            <a:off x="8378825" y="2565400"/>
            <a:ext cx="3724275" cy="1835150"/>
          </a:xfrm>
          <a:custGeom>
            <a:avLst/>
            <a:gdLst/>
            <a:ahLst/>
            <a:cxnLst/>
            <a:rect l="l" t="t" r="r" b="b"/>
            <a:pathLst>
              <a:path w="5634852" h="2287247">
                <a:moveTo>
                  <a:pt x="0" y="0"/>
                </a:moveTo>
                <a:lnTo>
                  <a:pt x="5634852" y="0"/>
                </a:lnTo>
                <a:lnTo>
                  <a:pt x="5634852" y="2287247"/>
                </a:lnTo>
                <a:lnTo>
                  <a:pt x="0" y="22872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ijdelijke aanduiding voor afbeelding 9" descr="Afbeelding met buitenshuis, scène, weg, auto&#10;&#10;Door AI gegenereerde inhoud is mogelijk onjuist.">
            <a:extLst>
              <a:ext uri="{FF2B5EF4-FFF2-40B4-BE49-F238E27FC236}">
                <a16:creationId xmlns:a16="http://schemas.microsoft.com/office/drawing/2014/main" id="{63023A6B-15FD-B832-2D1A-F50ACC812D7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67" b="6367"/>
          <a:stretch>
            <a:fillRect/>
          </a:stretch>
        </p:blipFill>
        <p:spPr>
          <a:xfrm>
            <a:off x="8378825" y="4765675"/>
            <a:ext cx="3724275" cy="1835150"/>
          </a:xfrm>
          <a:custGeom>
            <a:avLst/>
            <a:gdLst/>
            <a:ahLst/>
            <a:cxnLst/>
            <a:rect l="l" t="t" r="r" b="b"/>
            <a:pathLst>
              <a:path w="5634852" h="2287247">
                <a:moveTo>
                  <a:pt x="0" y="0"/>
                </a:moveTo>
                <a:lnTo>
                  <a:pt x="5634852" y="0"/>
                </a:lnTo>
                <a:lnTo>
                  <a:pt x="5634852" y="2287247"/>
                </a:lnTo>
                <a:lnTo>
                  <a:pt x="0" y="2287247"/>
                </a:lnTo>
                <a:close/>
              </a:path>
            </a:pathLst>
          </a:custGeom>
        </p:spPr>
      </p:pic>
      <p:sp>
        <p:nvSpPr>
          <p:cNvPr id="11" name="Tijdelijke aanduiding voor inhoud 3">
            <a:extLst>
              <a:ext uri="{FF2B5EF4-FFF2-40B4-BE49-F238E27FC236}">
                <a16:creationId xmlns:a16="http://schemas.microsoft.com/office/drawing/2014/main" id="{49366284-AFF7-1535-74C9-DCBAE4876895}"/>
              </a:ext>
            </a:extLst>
          </p:cNvPr>
          <p:cNvSpPr txBox="1">
            <a:spLocks/>
          </p:cNvSpPr>
          <p:nvPr/>
        </p:nvSpPr>
        <p:spPr>
          <a:xfrm>
            <a:off x="5594353" y="1825625"/>
            <a:ext cx="2063747" cy="466725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b="1" dirty="0"/>
              <a:t>Voorstel 3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0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/>
              <a:t>Een combinatie van voorstel 1 en 2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/>
              <a:t>Aanpassing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/>
              <a:t>Komingang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/>
              <a:t>Drempel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2000" dirty="0"/>
              <a:t>Fietsstroken </a:t>
            </a:r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44599FBC-6CE5-CAC8-9A59-432146965475}"/>
              </a:ext>
            </a:extLst>
          </p:cNvPr>
          <p:cNvSpPr/>
          <p:nvPr/>
        </p:nvSpPr>
        <p:spPr>
          <a:xfrm>
            <a:off x="8397498" y="640596"/>
            <a:ext cx="423916" cy="209227"/>
          </a:xfrm>
          <a:prstGeom prst="roundRect">
            <a:avLst/>
          </a:prstGeom>
          <a:solidFill>
            <a:srgbClr val="2452B2"/>
          </a:solidFill>
          <a:ln>
            <a:solidFill>
              <a:srgbClr val="2452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C789C289-5EF8-0380-485E-063BE89D5B18}"/>
              </a:ext>
            </a:extLst>
          </p:cNvPr>
          <p:cNvSpPr/>
          <p:nvPr/>
        </p:nvSpPr>
        <p:spPr>
          <a:xfrm>
            <a:off x="11658600" y="745209"/>
            <a:ext cx="444500" cy="209227"/>
          </a:xfrm>
          <a:prstGeom prst="roundRect">
            <a:avLst/>
          </a:prstGeom>
          <a:solidFill>
            <a:srgbClr val="1745B3"/>
          </a:solidFill>
          <a:ln>
            <a:solidFill>
              <a:srgbClr val="1745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0170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23EC3F-AFF9-9987-2618-31D1F75D00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Afsluiting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D799139-5189-9BD8-FF76-ADEFDD8B44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En vervolg 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BC1F70AC-C686-82BF-B79E-531F81A7CF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6905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69E1018-9D30-1E57-88EF-DB47BDBF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61400" cy="1325563"/>
          </a:xfrm>
        </p:spPr>
        <p:txBody>
          <a:bodyPr anchor="ctr">
            <a:normAutofit/>
          </a:bodyPr>
          <a:lstStyle/>
          <a:p>
            <a:r>
              <a:rPr lang="nl-NL" dirty="0"/>
              <a:t>Welkom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594AF58C-56DC-EAF1-5E29-E71B04207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3" r="2" b="11996"/>
          <a:stretch>
            <a:fillRect/>
          </a:stretch>
        </p:blipFill>
        <p:spPr>
          <a:xfrm>
            <a:off x="2578790" y="2700067"/>
            <a:ext cx="6920809" cy="3476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29E3430-0ED9-217F-5A66-74F0C1825BB7}"/>
              </a:ext>
            </a:extLst>
          </p:cNvPr>
          <p:cNvSpPr txBox="1"/>
          <p:nvPr/>
        </p:nvSpPr>
        <p:spPr>
          <a:xfrm>
            <a:off x="854973" y="1669862"/>
            <a:ext cx="4752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Wethouder Jeanette Derksen-</a:t>
            </a:r>
            <a:r>
              <a:rPr lang="nl-NL" dirty="0" err="1"/>
              <a:t>Geuijen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4463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8DE89-74EA-4254-5E5A-8ABBE94E8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avond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6C3468-93D5-0079-F6A4-C6BA824D7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Doel van de avond </a:t>
            </a:r>
          </a:p>
          <a:p>
            <a:r>
              <a:rPr lang="nl-NL" sz="2400" dirty="0"/>
              <a:t>Resultaten enquête </a:t>
            </a:r>
          </a:p>
          <a:p>
            <a:r>
              <a:rPr lang="nl-NL" sz="2400" dirty="0"/>
              <a:t>Huidige situatie </a:t>
            </a:r>
          </a:p>
          <a:p>
            <a:r>
              <a:rPr lang="nl-NL" sz="2400" dirty="0"/>
              <a:t>3 Voorstellen verkeersmaatregelen korte termijn </a:t>
            </a:r>
          </a:p>
          <a:p>
            <a:r>
              <a:rPr lang="nl-NL" sz="2400" dirty="0"/>
              <a:t>Ruimte voor vragen</a:t>
            </a:r>
          </a:p>
          <a:p>
            <a:r>
              <a:rPr lang="nl-NL" sz="2400" dirty="0"/>
              <a:t>Pauze </a:t>
            </a:r>
          </a:p>
          <a:p>
            <a:r>
              <a:rPr lang="nl-NL" sz="2400" dirty="0"/>
              <a:t>Voorkeur doorgeven </a:t>
            </a:r>
          </a:p>
          <a:p>
            <a:r>
              <a:rPr lang="nl-NL" sz="2400" dirty="0"/>
              <a:t>Afsluiting en vervolg </a:t>
            </a:r>
          </a:p>
        </p:txBody>
      </p:sp>
    </p:spTree>
    <p:extLst>
      <p:ext uri="{BB962C8B-B14F-4D97-AF65-F5344CB8AC3E}">
        <p14:creationId xmlns:p14="http://schemas.microsoft.com/office/powerpoint/2010/main" val="2902854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44050F-3626-3906-0C7B-CFFD5AE1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61400" cy="1325563"/>
          </a:xfrm>
        </p:spPr>
        <p:txBody>
          <a:bodyPr anchor="ctr">
            <a:normAutofit/>
          </a:bodyPr>
          <a:lstStyle/>
          <a:p>
            <a:r>
              <a:rPr lang="nl-NL" dirty="0"/>
              <a:t>Doel van de avond 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59AF0E85-EBDA-7BFF-1676-9323F87E74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8023109"/>
              </p:ext>
            </p:extLst>
          </p:nvPr>
        </p:nvGraphicFramePr>
        <p:xfrm>
          <a:off x="838200" y="1825625"/>
          <a:ext cx="86614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0844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EC81459A-8E66-69CF-8CCC-D9FAD8FEF007}"/>
              </a:ext>
            </a:extLst>
          </p:cNvPr>
          <p:cNvSpPr txBox="1">
            <a:spLocks/>
          </p:cNvSpPr>
          <p:nvPr/>
        </p:nvSpPr>
        <p:spPr>
          <a:xfrm>
            <a:off x="5762449" y="1548121"/>
            <a:ext cx="3819701" cy="518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400" b="1" dirty="0"/>
              <a:t>Conclusies</a:t>
            </a:r>
          </a:p>
          <a:p>
            <a:r>
              <a:rPr lang="nl-NL" sz="2400" dirty="0"/>
              <a:t>De verkeersintensiteit is (te) hoog </a:t>
            </a:r>
          </a:p>
          <a:p>
            <a:r>
              <a:rPr lang="nl-NL" sz="2400" dirty="0"/>
              <a:t>Er wordt te hard gereden </a:t>
            </a:r>
          </a:p>
          <a:p>
            <a:r>
              <a:rPr lang="nl-NL" sz="2400" dirty="0"/>
              <a:t>De situatie voelt niet veilig waardoor bijvoorbeeld fietsers over het trottoir fietsen</a:t>
            </a:r>
          </a:p>
          <a:p>
            <a:endParaRPr lang="nl-NL" sz="2400" dirty="0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A5CBCE95-2D78-CEA0-EA80-160133DC76FD}"/>
              </a:ext>
            </a:extLst>
          </p:cNvPr>
          <p:cNvCxnSpPr>
            <a:cxnSpLocks/>
          </p:cNvCxnSpPr>
          <p:nvPr/>
        </p:nvCxnSpPr>
        <p:spPr>
          <a:xfrm>
            <a:off x="5513069" y="1252330"/>
            <a:ext cx="0" cy="505322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Grafiek 1">
            <a:extLst>
              <a:ext uri="{FF2B5EF4-FFF2-40B4-BE49-F238E27FC236}">
                <a16:creationId xmlns:a16="http://schemas.microsoft.com/office/drawing/2014/main" id="{DAED7CAF-C40A-B807-4239-A1ADB35992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491767"/>
              </p:ext>
            </p:extLst>
          </p:nvPr>
        </p:nvGraphicFramePr>
        <p:xfrm>
          <a:off x="745428" y="1169637"/>
          <a:ext cx="4383153" cy="2776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iek 2">
            <a:extLst>
              <a:ext uri="{FF2B5EF4-FFF2-40B4-BE49-F238E27FC236}">
                <a16:creationId xmlns:a16="http://schemas.microsoft.com/office/drawing/2014/main" id="{D00D41EC-D1EB-C737-96B6-9C052F382C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1733839"/>
              </p:ext>
            </p:extLst>
          </p:nvPr>
        </p:nvGraphicFramePr>
        <p:xfrm>
          <a:off x="745434" y="3945803"/>
          <a:ext cx="4383147" cy="2578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el 1">
            <a:extLst>
              <a:ext uri="{FF2B5EF4-FFF2-40B4-BE49-F238E27FC236}">
                <a16:creationId xmlns:a16="http://schemas.microsoft.com/office/drawing/2014/main" id="{4DD5DF6B-5077-28E5-6B60-5090A0410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1" y="16761"/>
            <a:ext cx="8661400" cy="1325563"/>
          </a:xfrm>
        </p:spPr>
        <p:txBody>
          <a:bodyPr>
            <a:normAutofit/>
          </a:bodyPr>
          <a:lstStyle/>
          <a:p>
            <a:r>
              <a:rPr lang="nl-NL" sz="2800" dirty="0"/>
              <a:t>Resultaten enquête </a:t>
            </a:r>
            <a:r>
              <a:rPr lang="nl-NL" sz="2800" dirty="0">
                <a:sym typeface="Wingdings" panose="05000000000000000000" pitchFamily="2" charset="2"/>
              </a:rPr>
              <a:t> 11 reacties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0419050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A9FF1B-F064-2368-14C3-85ACD28C3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77100" cy="1325563"/>
          </a:xfrm>
        </p:spPr>
        <p:txBody>
          <a:bodyPr>
            <a:normAutofit/>
          </a:bodyPr>
          <a:lstStyle/>
          <a:p>
            <a:r>
              <a:rPr lang="nl-NL" sz="4000" dirty="0"/>
              <a:t>De huidige situatie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C8C17C-CCAD-FA80-6D54-13D5FC1A3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72275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400" dirty="0"/>
              <a:t>Wegcategorie: Erftoegangsweg </a:t>
            </a:r>
            <a:r>
              <a:rPr lang="nl-NL" sz="2400" dirty="0" err="1"/>
              <a:t>bibeko</a:t>
            </a:r>
            <a:r>
              <a:rPr lang="nl-NL" sz="2400" dirty="0"/>
              <a:t> (30 km/u)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Intensiteit autoverkeer: 4.200 per etmaal 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Gemiddelde snelheid: 36 km/u 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V85 snelheid: 46 km/u </a:t>
            </a:r>
          </a:p>
          <a:p>
            <a:pPr>
              <a:lnSpc>
                <a:spcPct val="100000"/>
              </a:lnSpc>
            </a:pPr>
            <a:r>
              <a:rPr lang="nl-NL" sz="2400" dirty="0"/>
              <a:t>% snelheidsovertredingen: 77%</a:t>
            </a:r>
          </a:p>
          <a:p>
            <a:endParaRPr lang="nl-NL" sz="2400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200EC5E-9907-4F94-3AF6-BE9D06552C0E}"/>
              </a:ext>
            </a:extLst>
          </p:cNvPr>
          <p:cNvGrpSpPr/>
          <p:nvPr/>
        </p:nvGrpSpPr>
        <p:grpSpPr>
          <a:xfrm>
            <a:off x="8356194" y="681037"/>
            <a:ext cx="3600447" cy="1800225"/>
            <a:chOff x="7298919" y="549274"/>
            <a:chExt cx="3600447" cy="1800225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C3625256-186A-25F1-A62D-B352F8BED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8919" y="549274"/>
              <a:ext cx="3600447" cy="1800225"/>
            </a:xfrm>
            <a:custGeom>
              <a:avLst/>
              <a:gdLst/>
              <a:ahLst/>
              <a:cxnLst/>
              <a:rect l="l" t="t" r="r" b="b"/>
              <a:pathLst>
                <a:path w="5634852" h="2287247">
                  <a:moveTo>
                    <a:pt x="0" y="0"/>
                  </a:moveTo>
                  <a:lnTo>
                    <a:pt x="5634852" y="0"/>
                  </a:lnTo>
                  <a:lnTo>
                    <a:pt x="5634852" y="2287247"/>
                  </a:lnTo>
                  <a:lnTo>
                    <a:pt x="0" y="2287247"/>
                  </a:lnTo>
                  <a:close/>
                </a:path>
              </a:pathLst>
            </a:custGeom>
          </p:spPr>
        </p:pic>
        <p:pic>
          <p:nvPicPr>
            <p:cNvPr id="6" name="Afbeelding 5" descr="Afbeelding met cirkel, Graphics, symbool, logo&#10;&#10;Door AI gegenereerde inhoud is mogelijk onjuist.">
              <a:extLst>
                <a:ext uri="{FF2B5EF4-FFF2-40B4-BE49-F238E27FC236}">
                  <a16:creationId xmlns:a16="http://schemas.microsoft.com/office/drawing/2014/main" id="{7DCE9445-A052-1563-591A-9A174D290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6388" y="549274"/>
              <a:ext cx="468365" cy="468365"/>
            </a:xfrm>
            <a:prstGeom prst="rect">
              <a:avLst/>
            </a:prstGeom>
          </p:spPr>
        </p:pic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742919D4-A44C-F8DF-75B3-8DBC495783A6}"/>
              </a:ext>
            </a:extLst>
          </p:cNvPr>
          <p:cNvGrpSpPr/>
          <p:nvPr/>
        </p:nvGrpSpPr>
        <p:grpSpPr>
          <a:xfrm>
            <a:off x="8356194" y="2660650"/>
            <a:ext cx="3600447" cy="1800225"/>
            <a:chOff x="7298919" y="2528887"/>
            <a:chExt cx="3600447" cy="1800225"/>
          </a:xfrm>
        </p:grpSpPr>
        <p:pic>
          <p:nvPicPr>
            <p:cNvPr id="8" name="Afbeelding 7" descr="Afbeelding met buitenshuis, tekst, boom, weg&#10;&#10;Door AI gegenereerde inhoud is mogelijk onjuist.">
              <a:extLst>
                <a:ext uri="{FF2B5EF4-FFF2-40B4-BE49-F238E27FC236}">
                  <a16:creationId xmlns:a16="http://schemas.microsoft.com/office/drawing/2014/main" id="{5B42BF49-0A10-A22A-417C-A513BFE2F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8919" y="2528887"/>
              <a:ext cx="3600447" cy="1800225"/>
            </a:xfrm>
            <a:custGeom>
              <a:avLst/>
              <a:gdLst/>
              <a:ahLst/>
              <a:cxnLst/>
              <a:rect l="l" t="t" r="r" b="b"/>
              <a:pathLst>
                <a:path w="5634852" h="2287247">
                  <a:moveTo>
                    <a:pt x="0" y="0"/>
                  </a:moveTo>
                  <a:lnTo>
                    <a:pt x="5634852" y="0"/>
                  </a:lnTo>
                  <a:lnTo>
                    <a:pt x="5634852" y="2287247"/>
                  </a:lnTo>
                  <a:lnTo>
                    <a:pt x="0" y="2287247"/>
                  </a:lnTo>
                  <a:close/>
                </a:path>
              </a:pathLst>
            </a:custGeom>
          </p:spPr>
        </p:pic>
        <p:pic>
          <p:nvPicPr>
            <p:cNvPr id="9" name="Afbeelding 8" descr="Afbeelding met cirkel, Graphics, symbool, logo&#10;&#10;Door AI gegenereerde inhoud is mogelijk onjuist.">
              <a:extLst>
                <a:ext uri="{FF2B5EF4-FFF2-40B4-BE49-F238E27FC236}">
                  <a16:creationId xmlns:a16="http://schemas.microsoft.com/office/drawing/2014/main" id="{8A344C4E-9F4A-E697-ECE5-EF1862CF4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6387" y="2579106"/>
              <a:ext cx="468365" cy="468365"/>
            </a:xfrm>
            <a:prstGeom prst="rect">
              <a:avLst/>
            </a:prstGeom>
          </p:spPr>
        </p:pic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5E47F5A2-86AC-2D4F-48A1-566200263F3B}"/>
              </a:ext>
            </a:extLst>
          </p:cNvPr>
          <p:cNvGrpSpPr/>
          <p:nvPr/>
        </p:nvGrpSpPr>
        <p:grpSpPr>
          <a:xfrm>
            <a:off x="8356194" y="4640263"/>
            <a:ext cx="3600447" cy="1800226"/>
            <a:chOff x="7298919" y="4508500"/>
            <a:chExt cx="3600447" cy="1800226"/>
          </a:xfrm>
        </p:grpSpPr>
        <p:pic>
          <p:nvPicPr>
            <p:cNvPr id="11" name="Afbeelding 10" descr="Afbeelding met buitenshuis, hemel, wolk, scène&#10;&#10;Door AI gegenereerde inhoud is mogelijk onjuist.">
              <a:extLst>
                <a:ext uri="{FF2B5EF4-FFF2-40B4-BE49-F238E27FC236}">
                  <a16:creationId xmlns:a16="http://schemas.microsoft.com/office/drawing/2014/main" id="{BEC51134-72DF-0845-2F54-445CECD5C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8919" y="4508501"/>
              <a:ext cx="3600447" cy="1800225"/>
            </a:xfrm>
            <a:custGeom>
              <a:avLst/>
              <a:gdLst/>
              <a:ahLst/>
              <a:cxnLst/>
              <a:rect l="l" t="t" r="r" b="b"/>
              <a:pathLst>
                <a:path w="5634852" h="2287247">
                  <a:moveTo>
                    <a:pt x="0" y="0"/>
                  </a:moveTo>
                  <a:lnTo>
                    <a:pt x="5634852" y="0"/>
                  </a:lnTo>
                  <a:lnTo>
                    <a:pt x="5634852" y="2287247"/>
                  </a:lnTo>
                  <a:lnTo>
                    <a:pt x="0" y="2287247"/>
                  </a:lnTo>
                  <a:close/>
                </a:path>
              </a:pathLst>
            </a:custGeom>
          </p:spPr>
        </p:pic>
        <p:pic>
          <p:nvPicPr>
            <p:cNvPr id="12" name="Afbeelding 11" descr="Afbeelding met cirkel, Graphics, Lettertype, symbool&#10;&#10;Door AI gegenereerde inhoud is mogelijk onjuist.">
              <a:extLst>
                <a:ext uri="{FF2B5EF4-FFF2-40B4-BE49-F238E27FC236}">
                  <a16:creationId xmlns:a16="http://schemas.microsoft.com/office/drawing/2014/main" id="{59FC90E5-B635-B3B9-DDB1-DBB887C37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0807" y="4508500"/>
              <a:ext cx="483945" cy="483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8674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93A7A357-D173-3472-8609-3CBAC1E0996D}"/>
              </a:ext>
            </a:extLst>
          </p:cNvPr>
          <p:cNvGrpSpPr/>
          <p:nvPr/>
        </p:nvGrpSpPr>
        <p:grpSpPr>
          <a:xfrm>
            <a:off x="-1" y="0"/>
            <a:ext cx="5389124" cy="6858000"/>
            <a:chOff x="-1" y="0"/>
            <a:chExt cx="5389124" cy="6858000"/>
          </a:xfrm>
        </p:grpSpPr>
        <p:pic>
          <p:nvPicPr>
            <p:cNvPr id="6" name="Afbeelding 5" descr="Afbeelding met Luchtfotografie, lucht, Vogelperspectief, kaart&#10;&#10;Door AI gegenereerde inhoud is mogelijk onjuist.">
              <a:extLst>
                <a:ext uri="{FF2B5EF4-FFF2-40B4-BE49-F238E27FC236}">
                  <a16:creationId xmlns:a16="http://schemas.microsoft.com/office/drawing/2014/main" id="{5BEE0F3F-39E3-485C-84F3-705585C85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" y="0"/>
              <a:ext cx="4309777" cy="6858000"/>
            </a:xfrm>
            <a:prstGeom prst="rect">
              <a:avLst/>
            </a:prstGeom>
          </p:spPr>
        </p:pic>
        <p:pic>
          <p:nvPicPr>
            <p:cNvPr id="7" name="Picture 2" descr="LEVERANCIER VOOR WEG- EN WATERBOUW">
              <a:extLst>
                <a:ext uri="{FF2B5EF4-FFF2-40B4-BE49-F238E27FC236}">
                  <a16:creationId xmlns:a16="http://schemas.microsoft.com/office/drawing/2014/main" id="{B451B4B2-C562-837A-4B79-F4C299FEA8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970110"/>
              <a:ext cx="2059456" cy="6335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30-km-per-uur-zones">
              <a:extLst>
                <a:ext uri="{FF2B5EF4-FFF2-40B4-BE49-F238E27FC236}">
                  <a16:creationId xmlns:a16="http://schemas.microsoft.com/office/drawing/2014/main" id="{EF5317F2-1F3B-C380-DC88-CAE06C0FCE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>
              <a:fillRect/>
            </a:stretch>
          </p:blipFill>
          <p:spPr bwMode="auto">
            <a:xfrm>
              <a:off x="2218384" y="5408138"/>
              <a:ext cx="3170739" cy="12754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1BA41B0D-1821-D05A-8F4D-EF8DE914DD9C}"/>
                </a:ext>
              </a:extLst>
            </p:cNvPr>
            <p:cNvGrpSpPr/>
            <p:nvPr/>
          </p:nvGrpSpPr>
          <p:grpSpPr>
            <a:xfrm>
              <a:off x="-1" y="3981450"/>
              <a:ext cx="1962151" cy="2876550"/>
              <a:chOff x="9704277" y="1144862"/>
              <a:chExt cx="2395295" cy="3387617"/>
            </a:xfrm>
          </p:grpSpPr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F58FE35D-23BC-68D6-9F2B-544760134699}"/>
                  </a:ext>
                </a:extLst>
              </p:cNvPr>
              <p:cNvSpPr/>
              <p:nvPr/>
            </p:nvSpPr>
            <p:spPr>
              <a:xfrm>
                <a:off x="9704924" y="1144870"/>
                <a:ext cx="2394000" cy="3387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pic>
            <p:nvPicPr>
              <p:cNvPr id="13" name="Afbeelding 12" descr="Afbeelding met schermopname, Graphics, grafische vormgeving, kunst&#10;&#10;Door AI gegenereerde inhoud is mogelijk onjuist.">
                <a:extLst>
                  <a:ext uri="{FF2B5EF4-FFF2-40B4-BE49-F238E27FC236}">
                    <a16:creationId xmlns:a16="http://schemas.microsoft.com/office/drawing/2014/main" id="{D7A693B9-CAD2-9F30-7789-F8F0B9A6D7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04277" y="1144862"/>
                <a:ext cx="2395295" cy="338761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</p:grpSp>
        <p:cxnSp>
          <p:nvCxnSpPr>
            <p:cNvPr id="10" name="Rechte verbindingslijn met pijl 9">
              <a:extLst>
                <a:ext uri="{FF2B5EF4-FFF2-40B4-BE49-F238E27FC236}">
                  <a16:creationId xmlns:a16="http://schemas.microsoft.com/office/drawing/2014/main" id="{4FF69FF7-D5C7-DDD3-575A-040D836915DC}"/>
                </a:ext>
              </a:extLst>
            </p:cNvPr>
            <p:cNvCxnSpPr/>
            <p:nvPr/>
          </p:nvCxnSpPr>
          <p:spPr>
            <a:xfrm>
              <a:off x="1961619" y="1619250"/>
              <a:ext cx="513531" cy="40005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chte verbindingslijn met pijl 10">
              <a:extLst>
                <a:ext uri="{FF2B5EF4-FFF2-40B4-BE49-F238E27FC236}">
                  <a16:creationId xmlns:a16="http://schemas.microsoft.com/office/drawing/2014/main" id="{FF27A30F-E1D7-2DAD-4186-FCA6197573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2175" y="4162425"/>
              <a:ext cx="513531" cy="12754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08CA2FA8-BC6F-510E-C289-DD466F80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692" y="-445946"/>
            <a:ext cx="6527537" cy="1332000"/>
          </a:xfrm>
        </p:spPr>
        <p:txBody>
          <a:bodyPr>
            <a:normAutofit/>
          </a:bodyPr>
          <a:lstStyle/>
          <a:p>
            <a:r>
              <a:rPr lang="nl-NL" sz="4000" dirty="0"/>
              <a:t>Voorstel 1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58D2ACFA-117D-2B11-1D23-10A320A59668}"/>
              </a:ext>
            </a:extLst>
          </p:cNvPr>
          <p:cNvSpPr txBox="1">
            <a:spLocks/>
          </p:cNvSpPr>
          <p:nvPr/>
        </p:nvSpPr>
        <p:spPr>
          <a:xfrm>
            <a:off x="4555692" y="1059466"/>
            <a:ext cx="7197774" cy="2266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b="1" dirty="0"/>
              <a:t>Herinrichting komgrens en snelheidsremming</a:t>
            </a:r>
          </a:p>
          <a:p>
            <a:endParaRPr lang="nl-NL" sz="1600" b="1" dirty="0"/>
          </a:p>
          <a:p>
            <a:pPr marL="285750" indent="-285750" algn="l"/>
            <a:r>
              <a:rPr lang="nl-NL" sz="1600" dirty="0"/>
              <a:t>- Snelheidsremming bij komgrens </a:t>
            </a:r>
          </a:p>
          <a:p>
            <a:pPr marL="285750" indent="-285750" algn="l"/>
            <a:r>
              <a:rPr lang="nl-NL" sz="1600" dirty="0"/>
              <a:t>- Fietsers weg op begeleiden </a:t>
            </a:r>
          </a:p>
          <a:p>
            <a:pPr marL="285750" indent="-285750" algn="l"/>
            <a:r>
              <a:rPr lang="nl-NL" sz="1600" dirty="0"/>
              <a:t>- Verkeersdrempel verderop (optioneel)</a:t>
            </a:r>
          </a:p>
          <a:p>
            <a:endParaRPr lang="nl-NL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BC43108-235A-BC5B-F248-FFAB693C2AE4}"/>
              </a:ext>
            </a:extLst>
          </p:cNvPr>
          <p:cNvSpPr txBox="1"/>
          <p:nvPr/>
        </p:nvSpPr>
        <p:spPr>
          <a:xfrm>
            <a:off x="5214095" y="3531585"/>
            <a:ext cx="61626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tx1">
                    <a:lumMod val="85000"/>
                  </a:schemeClr>
                </a:solidFill>
              </a:rPr>
              <a:t>Positieve effecten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>
                    <a:lumMod val="85000"/>
                  </a:schemeClr>
                </a:solidFill>
              </a:rPr>
              <a:t>Lagere snelheid bij binnenkomst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>
                    <a:lumMod val="85000"/>
                  </a:schemeClr>
                </a:solidFill>
              </a:rPr>
              <a:t>Fietsers kunnen beschermd de </a:t>
            </a:r>
            <a:r>
              <a:rPr lang="nl-NL" sz="1400" dirty="0" err="1">
                <a:solidFill>
                  <a:schemeClr val="tx1">
                    <a:lumMod val="85000"/>
                  </a:schemeClr>
                </a:solidFill>
              </a:rPr>
              <a:t>Emmerikseweg</a:t>
            </a:r>
            <a:r>
              <a:rPr lang="nl-NL" sz="1400" dirty="0">
                <a:solidFill>
                  <a:schemeClr val="tx1">
                    <a:lumMod val="85000"/>
                  </a:schemeClr>
                </a:solidFill>
              </a:rPr>
              <a:t> oprijden</a:t>
            </a:r>
          </a:p>
          <a:p>
            <a:endParaRPr lang="nl-NL" sz="14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nl-NL" sz="1400" b="1" dirty="0">
                <a:solidFill>
                  <a:schemeClr val="tx1">
                    <a:lumMod val="85000"/>
                  </a:schemeClr>
                </a:solidFill>
              </a:rPr>
              <a:t>Negatieve effecten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>
                    <a:lumMod val="85000"/>
                  </a:schemeClr>
                </a:solidFill>
              </a:rPr>
              <a:t>Bij de aanleg van de optionele drempel verderop in de straat moet een parkeerplaats opgeheven worden.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>
                    <a:lumMod val="85000"/>
                  </a:schemeClr>
                </a:solidFill>
              </a:rPr>
              <a:t>Lost discomfort fietsers verderop op de weg niet op</a:t>
            </a:r>
          </a:p>
          <a:p>
            <a:endParaRPr lang="nl-NL" sz="1400" dirty="0"/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0B9FF5AE-A4E9-B4BC-C072-B2ED81919402}"/>
              </a:ext>
            </a:extLst>
          </p:cNvPr>
          <p:cNvSpPr/>
          <p:nvPr/>
        </p:nvSpPr>
        <p:spPr>
          <a:xfrm>
            <a:off x="4746149" y="5663466"/>
            <a:ext cx="400282" cy="192211"/>
          </a:xfrm>
          <a:prstGeom prst="roundRect">
            <a:avLst/>
          </a:prstGeom>
          <a:solidFill>
            <a:srgbClr val="1745B3"/>
          </a:solidFill>
          <a:ln>
            <a:solidFill>
              <a:srgbClr val="1745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C44D31E5-1BE8-6A40-7304-A612C85BFED0}"/>
              </a:ext>
            </a:extLst>
          </p:cNvPr>
          <p:cNvSpPr/>
          <p:nvPr/>
        </p:nvSpPr>
        <p:spPr>
          <a:xfrm>
            <a:off x="2419985" y="5562910"/>
            <a:ext cx="423916" cy="209227"/>
          </a:xfrm>
          <a:prstGeom prst="roundRect">
            <a:avLst/>
          </a:prstGeom>
          <a:solidFill>
            <a:srgbClr val="2452B2"/>
          </a:solidFill>
          <a:ln>
            <a:solidFill>
              <a:srgbClr val="2452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3702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71A462D6-D71F-8F62-4EB4-F30FDF4B985A}"/>
              </a:ext>
            </a:extLst>
          </p:cNvPr>
          <p:cNvGrpSpPr/>
          <p:nvPr/>
        </p:nvGrpSpPr>
        <p:grpSpPr>
          <a:xfrm>
            <a:off x="0" y="0"/>
            <a:ext cx="4352925" cy="6858000"/>
            <a:chOff x="19050" y="0"/>
            <a:chExt cx="4352925" cy="6858000"/>
          </a:xfrm>
        </p:grpSpPr>
        <p:pic>
          <p:nvPicPr>
            <p:cNvPr id="8" name="Afbeelding 7" descr="Afbeelding met Luchtfotografie, lucht, Vogelperspectief, kaart&#10;&#10;Door AI gegenereerde inhoud is mogelijk onjuist.">
              <a:extLst>
                <a:ext uri="{FF2B5EF4-FFF2-40B4-BE49-F238E27FC236}">
                  <a16:creationId xmlns:a16="http://schemas.microsoft.com/office/drawing/2014/main" id="{DF7CE326-2A57-3172-832E-E4CC48319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050" y="0"/>
              <a:ext cx="4352925" cy="6858000"/>
            </a:xfrm>
            <a:prstGeom prst="rect">
              <a:avLst/>
            </a:prstGeom>
          </p:spPr>
        </p:pic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BEA1A28-4E61-1514-DB30-1A0CF9F10F44}"/>
                </a:ext>
              </a:extLst>
            </p:cNvPr>
            <p:cNvSpPr/>
            <p:nvPr/>
          </p:nvSpPr>
          <p:spPr>
            <a:xfrm>
              <a:off x="2159644" y="296439"/>
              <a:ext cx="247405" cy="3970274"/>
            </a:xfrm>
            <a:custGeom>
              <a:avLst/>
              <a:gdLst>
                <a:gd name="connsiteX0" fmla="*/ 0 w 231006"/>
                <a:gd name="connsiteY0" fmla="*/ 3744227 h 3744227"/>
                <a:gd name="connsiteX1" fmla="*/ 163629 w 231006"/>
                <a:gd name="connsiteY1" fmla="*/ 1799924 h 3744227"/>
                <a:gd name="connsiteX2" fmla="*/ 231006 w 231006"/>
                <a:gd name="connsiteY2" fmla="*/ 375385 h 3744227"/>
                <a:gd name="connsiteX3" fmla="*/ 231006 w 231006"/>
                <a:gd name="connsiteY3" fmla="*/ 0 h 374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006" h="3744227">
                  <a:moveTo>
                    <a:pt x="0" y="3744227"/>
                  </a:moveTo>
                  <a:lnTo>
                    <a:pt x="163629" y="1799924"/>
                  </a:lnTo>
                  <a:lnTo>
                    <a:pt x="231006" y="375385"/>
                  </a:lnTo>
                  <a:lnTo>
                    <a:pt x="231006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Afbeelding 9" descr="Afbeelding met buitenshuis, scène, weg, auto&#10;&#10;Door AI gegenereerde inhoud is mogelijk onjuist.">
              <a:extLst>
                <a:ext uri="{FF2B5EF4-FFF2-40B4-BE49-F238E27FC236}">
                  <a16:creationId xmlns:a16="http://schemas.microsoft.com/office/drawing/2014/main" id="{D258395C-2201-97B6-DA05-7A9A78C4D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277" y="4914480"/>
              <a:ext cx="3475698" cy="194352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886CF79D-4DAB-B655-B452-48A45E2B7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934" y="-369561"/>
            <a:ext cx="5670287" cy="1332000"/>
          </a:xfrm>
        </p:spPr>
        <p:txBody>
          <a:bodyPr>
            <a:normAutofit/>
          </a:bodyPr>
          <a:lstStyle/>
          <a:p>
            <a:r>
              <a:rPr lang="nl-NL" sz="4000" dirty="0"/>
              <a:t>Voorstel 2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2D4F42FA-AF91-B17E-A981-53273F2E8D6A}"/>
              </a:ext>
            </a:extLst>
          </p:cNvPr>
          <p:cNvSpPr txBox="1">
            <a:spLocks/>
          </p:cNvSpPr>
          <p:nvPr/>
        </p:nvSpPr>
        <p:spPr>
          <a:xfrm>
            <a:off x="4851534" y="1048662"/>
            <a:ext cx="6687876" cy="2380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600" b="1" dirty="0"/>
              <a:t>Aanleg fietsstroken binnen huidige profiel</a:t>
            </a:r>
          </a:p>
          <a:p>
            <a:endParaRPr lang="nl-NL" sz="1600" b="1" dirty="0"/>
          </a:p>
          <a:p>
            <a:pPr marL="285750" indent="-285750" algn="l"/>
            <a:r>
              <a:rPr lang="nl-NL" sz="1600" dirty="0"/>
              <a:t>- Aanbrengen </a:t>
            </a:r>
            <a:r>
              <a:rPr lang="nl-NL" sz="1600"/>
              <a:t>fietsstroken met </a:t>
            </a:r>
            <a:r>
              <a:rPr lang="nl-NL" sz="1600" dirty="0"/>
              <a:t>belijning </a:t>
            </a:r>
          </a:p>
          <a:p>
            <a:pPr marL="285750" indent="-285750" algn="l"/>
            <a:r>
              <a:rPr lang="nl-NL" sz="1600" dirty="0"/>
              <a:t>- Optische versmalling → snelheid remmend</a:t>
            </a:r>
          </a:p>
          <a:p>
            <a:pPr marL="285750" indent="-285750" algn="l"/>
            <a:r>
              <a:rPr lang="nl-NL" sz="1600" dirty="0"/>
              <a:t>- Fietsers krijgen eigen plek op de rijbaan</a:t>
            </a:r>
          </a:p>
          <a:p>
            <a:pPr marL="285750" indent="-285750" algn="l"/>
            <a:r>
              <a:rPr lang="nl-NL" sz="1200" dirty="0"/>
              <a:t>				Indeling profiel: 1,70 m - 2,3 m - 1,70 m</a:t>
            </a:r>
          </a:p>
          <a:p>
            <a:endParaRPr lang="nl-NL" sz="16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BD33284-AC9A-5346-852F-5679A4FB5A1C}"/>
              </a:ext>
            </a:extLst>
          </p:cNvPr>
          <p:cNvSpPr txBox="1"/>
          <p:nvPr/>
        </p:nvSpPr>
        <p:spPr>
          <a:xfrm>
            <a:off x="5104074" y="3994246"/>
            <a:ext cx="66878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tx1">
                    <a:lumMod val="85000"/>
                  </a:schemeClr>
                </a:solidFill>
              </a:rPr>
              <a:t>Positieve effecten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>
                    <a:lumMod val="85000"/>
                  </a:schemeClr>
                </a:solidFill>
              </a:rPr>
              <a:t>Fietsers worden beter zichtbaar op de weg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>
                    <a:lumMod val="85000"/>
                  </a:schemeClr>
                </a:solidFill>
              </a:rPr>
              <a:t>Optische versmalling van de rijbaan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nl-NL" sz="1400" b="1" dirty="0">
                <a:solidFill>
                  <a:schemeClr val="tx1">
                    <a:lumMod val="85000"/>
                  </a:schemeClr>
                </a:solidFill>
              </a:rPr>
              <a:t>Negatieve effecten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>
                    <a:lumMod val="85000"/>
                  </a:schemeClr>
                </a:solidFill>
              </a:rPr>
              <a:t>Auto’s rijden gedeeltelijk over fietsstrook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>
                    <a:lumMod val="85000"/>
                  </a:schemeClr>
                </a:solidFill>
              </a:rPr>
              <a:t>Minder snelheidsverlaging dan bij drempels </a:t>
            </a:r>
          </a:p>
          <a:p>
            <a:endParaRPr lang="nl-NL" sz="1400" dirty="0"/>
          </a:p>
          <a:p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283306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F314D-791E-91F2-469F-B5F3E2ABC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Voorstel 3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9024AE-F3BD-4D73-31D3-9B96AE87F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050"/>
            <a:ext cx="8661400" cy="4351338"/>
          </a:xfrm>
        </p:spPr>
        <p:txBody>
          <a:bodyPr/>
          <a:lstStyle/>
          <a:p>
            <a:r>
              <a:rPr lang="nl-NL" dirty="0"/>
              <a:t>Een combinatie van 1 en 2 </a:t>
            </a:r>
          </a:p>
          <a:p>
            <a:r>
              <a:rPr lang="nl-NL" dirty="0"/>
              <a:t>Aanpassing komingang, fietsstroken en extra drempel </a:t>
            </a:r>
          </a:p>
        </p:txBody>
      </p:sp>
      <p:pic>
        <p:nvPicPr>
          <p:cNvPr id="4" name="Afbeelding 3" descr="Afbeelding met buitenshuis, scène, weg, auto&#10;&#10;Door AI gegenereerde inhoud is mogelijk onjuist.">
            <a:extLst>
              <a:ext uri="{FF2B5EF4-FFF2-40B4-BE49-F238E27FC236}">
                <a16:creationId xmlns:a16="http://schemas.microsoft.com/office/drawing/2014/main" id="{AFF7E527-813E-F186-402B-BE2D1CACE2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792537"/>
            <a:ext cx="3186241" cy="1800225"/>
          </a:xfrm>
          <a:custGeom>
            <a:avLst/>
            <a:gdLst/>
            <a:ahLst/>
            <a:cxnLst/>
            <a:rect l="l" t="t" r="r" b="b"/>
            <a:pathLst>
              <a:path w="5634852" h="2287247">
                <a:moveTo>
                  <a:pt x="0" y="0"/>
                </a:moveTo>
                <a:lnTo>
                  <a:pt x="5634852" y="0"/>
                </a:lnTo>
                <a:lnTo>
                  <a:pt x="5634852" y="2287247"/>
                </a:lnTo>
                <a:lnTo>
                  <a:pt x="0" y="2287247"/>
                </a:lnTo>
                <a:close/>
              </a:path>
            </a:pathLst>
          </a:custGeom>
        </p:spPr>
      </p:pic>
      <p:pic>
        <p:nvPicPr>
          <p:cNvPr id="5" name="Picture 10" descr="30-km-per-uur-zones">
            <a:extLst>
              <a:ext uri="{FF2B5EF4-FFF2-40B4-BE49-F238E27FC236}">
                <a16:creationId xmlns:a16="http://schemas.microsoft.com/office/drawing/2014/main" id="{D16F6FD3-E957-88C9-8615-36EEB20F5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 bwMode="auto">
          <a:xfrm>
            <a:off x="4721281" y="2892425"/>
            <a:ext cx="4472647" cy="1800225"/>
          </a:xfrm>
          <a:custGeom>
            <a:avLst/>
            <a:gdLst/>
            <a:ahLst/>
            <a:cxnLst/>
            <a:rect l="l" t="t" r="r" b="b"/>
            <a:pathLst>
              <a:path w="5634852" h="2287247">
                <a:moveTo>
                  <a:pt x="0" y="0"/>
                </a:moveTo>
                <a:lnTo>
                  <a:pt x="5634852" y="0"/>
                </a:lnTo>
                <a:lnTo>
                  <a:pt x="5634852" y="2287247"/>
                </a:lnTo>
                <a:lnTo>
                  <a:pt x="0" y="22872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EVERANCIER VOOR WEG- EN WATERBOUW">
            <a:extLst>
              <a:ext uri="{FF2B5EF4-FFF2-40B4-BE49-F238E27FC236}">
                <a16:creationId xmlns:a16="http://schemas.microsoft.com/office/drawing/2014/main" id="{72DEB956-0A6B-2A26-052B-678E977C5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15610" y="5112724"/>
            <a:ext cx="5083990" cy="1563328"/>
          </a:xfrm>
          <a:custGeom>
            <a:avLst/>
            <a:gdLst/>
            <a:ahLst/>
            <a:cxnLst/>
            <a:rect l="l" t="t" r="r" b="b"/>
            <a:pathLst>
              <a:path w="5634852" h="2287247">
                <a:moveTo>
                  <a:pt x="0" y="0"/>
                </a:moveTo>
                <a:lnTo>
                  <a:pt x="5634852" y="0"/>
                </a:lnTo>
                <a:lnTo>
                  <a:pt x="5634852" y="2287247"/>
                </a:lnTo>
                <a:lnTo>
                  <a:pt x="0" y="228724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3144A589-5B81-FDE1-22EF-227FFDE19F1E}"/>
              </a:ext>
            </a:extLst>
          </p:cNvPr>
          <p:cNvSpPr/>
          <p:nvPr/>
        </p:nvSpPr>
        <p:spPr>
          <a:xfrm>
            <a:off x="8352692" y="3297092"/>
            <a:ext cx="467946" cy="209227"/>
          </a:xfrm>
          <a:prstGeom prst="roundRect">
            <a:avLst/>
          </a:prstGeom>
          <a:solidFill>
            <a:srgbClr val="1745B3"/>
          </a:solidFill>
          <a:ln>
            <a:solidFill>
              <a:srgbClr val="1745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F565FADB-FD86-2E8F-B2DB-9003716AF24E}"/>
              </a:ext>
            </a:extLst>
          </p:cNvPr>
          <p:cNvSpPr/>
          <p:nvPr/>
        </p:nvSpPr>
        <p:spPr>
          <a:xfrm>
            <a:off x="5091591" y="3192478"/>
            <a:ext cx="423916" cy="209227"/>
          </a:xfrm>
          <a:prstGeom prst="roundRect">
            <a:avLst/>
          </a:prstGeom>
          <a:solidFill>
            <a:srgbClr val="2452B2"/>
          </a:solidFill>
          <a:ln>
            <a:solidFill>
              <a:srgbClr val="2452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782620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1">
      <a:dk1>
        <a:sysClr val="windowText" lastClr="000000"/>
      </a:dk1>
      <a:lt1>
        <a:sysClr val="window" lastClr="FFFFFF"/>
      </a:lt1>
      <a:dk2>
        <a:srgbClr val="3E4950"/>
      </a:dk2>
      <a:lt2>
        <a:srgbClr val="E8EBED"/>
      </a:lt2>
      <a:accent1>
        <a:srgbClr val="5F9C41"/>
      </a:accent1>
      <a:accent2>
        <a:srgbClr val="005B8C"/>
      </a:accent2>
      <a:accent3>
        <a:srgbClr val="561F37"/>
      </a:accent3>
      <a:accent4>
        <a:srgbClr val="E8EBED"/>
      </a:accent4>
      <a:accent5>
        <a:srgbClr val="5F9C41"/>
      </a:accent5>
      <a:accent6>
        <a:srgbClr val="005B8C"/>
      </a:accent6>
      <a:hlink>
        <a:srgbClr val="005B8C"/>
      </a:hlink>
      <a:folHlink>
        <a:srgbClr val="561F37"/>
      </a:folHlink>
    </a:clrScheme>
    <a:fontScheme name="Montferlan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B3EC2D50-E7AD-4D9B-AB1B-05D533D92CE6}" vid="{5B1949BE-AD27-450C-88DF-87FBBA9EA45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PowerPoint_sjabloon Montferland_leeg</Template>
  <TotalTime>0</TotalTime>
  <Words>330</Words>
  <Application>Microsoft Office PowerPoint</Application>
  <PresentationFormat>Breedbeeld</PresentationFormat>
  <Paragraphs>87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Verdana</vt:lpstr>
      <vt:lpstr>Wingdings</vt:lpstr>
      <vt:lpstr>Kantoorthema</vt:lpstr>
      <vt:lpstr>Informatieavond verkeersmaatregelen Emmerikseweg</vt:lpstr>
      <vt:lpstr>Welkom</vt:lpstr>
      <vt:lpstr>Inhoud avond </vt:lpstr>
      <vt:lpstr>Doel van de avond </vt:lpstr>
      <vt:lpstr>Resultaten enquête  11 reacties</vt:lpstr>
      <vt:lpstr>De huidige situatie</vt:lpstr>
      <vt:lpstr>Voorstel 1</vt:lpstr>
      <vt:lpstr>Voorstel 2</vt:lpstr>
      <vt:lpstr>Voorstel 3 </vt:lpstr>
      <vt:lpstr>Vragen?</vt:lpstr>
      <vt:lpstr>Pauze </vt:lpstr>
      <vt:lpstr>Breng uw voorkeur uit via het kaartje </vt:lpstr>
      <vt:lpstr>Afsluiting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Ilena Sieswerda</dc:creator>
  <cp:lastModifiedBy>Sanne Hoogveld-Kniest</cp:lastModifiedBy>
  <cp:revision>13</cp:revision>
  <dcterms:created xsi:type="dcterms:W3CDTF">2021-10-21T11:04:07Z</dcterms:created>
  <dcterms:modified xsi:type="dcterms:W3CDTF">2026-03-18T10:46:47Z</dcterms:modified>
</cp:coreProperties>
</file>